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22.xml"/>
  <Override ContentType="application/vnd.ms-office.chartcolorstyle+xml" PartName="/ppt/charts/colors18.xml"/>
  <Override ContentType="application/vnd.ms-office.chartcolorstyle+xml" PartName="/ppt/charts/colors23.xml"/>
  <Override ContentType="application/vnd.ms-office.chartcolorstyle+xml" PartName="/ppt/charts/colors10.xml"/>
  <Override ContentType="application/vnd.ms-office.chartcolorstyle+xml" PartName="/ppt/charts/colors9.xml"/>
  <Override ContentType="application/vnd.ms-office.chartcolorstyle+xml" PartName="/ppt/charts/colors26.xml"/>
  <Override ContentType="application/vnd.ms-office.chartcolorstyle+xml" PartName="/ppt/charts/colors21.xml"/>
  <Override ContentType="application/vnd.ms-office.chartcolorstyle+xml" PartName="/ppt/charts/colors6.xml"/>
  <Override ContentType="application/vnd.ms-office.chartcolorstyle+xml" PartName="/ppt/charts/colors1.xml"/>
  <Override ContentType="application/vnd.ms-office.chartcolorstyle+xml" PartName="/ppt/charts/colors17.xml"/>
  <Override ContentType="application/vnd.ms-office.chartcolorstyle+xml" PartName="/ppt/charts/colors13.xml"/>
  <Override ContentType="application/vnd.ms-office.chartcolorstyle+xml" PartName="/ppt/charts/colors20.xml"/>
  <Override ContentType="application/vnd.ms-office.chartcolorstyle+xml" PartName="/ppt/charts/colors2.xml"/>
  <Override ContentType="application/vnd.ms-office.chartcolorstyle+xml" PartName="/ppt/charts/colors3.xml"/>
  <Override ContentType="application/vnd.ms-office.chartcolorstyle+xml" PartName="/ppt/charts/colors16.xml"/>
  <Override ContentType="application/vnd.ms-office.chartcolorstyle+xml" PartName="/ppt/charts/colors7.xml"/>
  <Override ContentType="application/vnd.ms-office.chartcolorstyle+xml" PartName="/ppt/charts/colors25.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20.xml"/>
  <Override ContentType="application/vnd.openxmlformats-officedocument.drawingml.chart+xml" PartName="/ppt/charts/chart25.xml"/>
  <Override ContentType="application/vnd.openxmlformats-officedocument.drawingml.chart+xml" PartName="/ppt/charts/chart9.xml"/>
  <Override ContentType="application/vnd.openxmlformats-officedocument.drawingml.chart+xml" PartName="/ppt/charts/chart4.xml"/>
  <Override ContentType="application/vnd.openxmlformats-officedocument.drawingml.chart+xml" PartName="/ppt/charts/chart16.xml"/>
  <Override ContentType="application/vnd.openxmlformats-officedocument.drawingml.chart+xml" PartName="/ppt/charts/chart12.xml"/>
  <Override ContentType="application/vnd.openxmlformats-officedocument.drawingml.chart+xml" PartName="/ppt/charts/chart8.xml"/>
  <Override ContentType="application/vnd.openxmlformats-officedocument.drawingml.chart+xml" PartName="/ppt/charts/chart5.xml"/>
  <Override ContentType="application/vnd.openxmlformats-officedocument.drawingml.chart+xml" PartName="/ppt/charts/chart11.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19.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18.xml"/>
  <Override ContentType="application/vnd.openxmlformats-officedocument.drawingml.chart+xml" PartName="/ppt/charts/chart21.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themeOverride+xml" PartName="/ppt/theme/themeOverride3.xml"/>
  <Override ContentType="application/vnd.openxmlformats-officedocument.themeOverride+xml" PartName="/ppt/theme/themeOverride8.xml"/>
  <Override ContentType="application/vnd.openxmlformats-officedocument.themeOverride+xml" PartName="/ppt/theme/themeOverride2.xml"/>
  <Override ContentType="application/vnd.openxmlformats-officedocument.themeOverride+xml" PartName="/ppt/theme/themeOverride9.xml"/>
  <Override ContentType="application/vnd.openxmlformats-officedocument.themeOverride+xml" PartName="/ppt/theme/themeOverride10.xml"/>
  <Override ContentType="application/vnd.openxmlformats-officedocument.themeOverride+xml" PartName="/ppt/theme/themeOverride4.xml"/>
  <Override ContentType="application/vnd.openxmlformats-officedocument.themeOverride+xml" PartName="/ppt/theme/themeOverride7.xml"/>
  <Override ContentType="application/vnd.openxmlformats-officedocument.themeOverride+xml" PartName="/ppt/theme/themeOverride5.xml"/>
  <Override ContentType="application/vnd.openxmlformats-officedocument.themeOverride+xml" PartName="/ppt/theme/themeOverride6.xml"/>
  <Override ContentType="application/vnd.openxmlformats-officedocument.themeOverride+xml" PartName="/ppt/theme/themeOverride12.xml"/>
  <Override ContentType="application/vnd.openxmlformats-officedocument.themeOverride+xml" PartName="/ppt/theme/themeOverride11.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3.xml"/>
  <Override ContentType="application/vnd.ms-office.chartstyle+xml" PartName="/ppt/charts/style8.xml"/>
  <Override ContentType="application/vnd.ms-office.chartstyle+xml" PartName="/ppt/charts/style20.xml"/>
  <Override ContentType="application/vnd.ms-office.chartstyle+xml" PartName="/ppt/charts/style12.xml"/>
  <Override ContentType="application/vnd.ms-office.chartstyle+xml" PartName="/ppt/charts/style25.xml"/>
  <Override ContentType="application/vnd.ms-office.chartstyle+xml" PartName="/ppt/charts/style16.xml"/>
  <Override ContentType="application/vnd.ms-office.chartstyle+xml" PartName="/ppt/charts/style9.xml"/>
  <Override ContentType="application/vnd.ms-office.chartstyle+xml" PartName="/ppt/charts/style4.xml"/>
  <Override ContentType="application/vnd.ms-office.chartstyle+xml" PartName="/ppt/charts/style10.xml"/>
  <Override ContentType="application/vnd.ms-office.chartstyle+xml" PartName="/ppt/charts/style11.xml"/>
  <Override ContentType="application/vnd.ms-office.chartstyle+xml" PartName="/ppt/charts/style24.xml"/>
  <Override ContentType="application/vnd.ms-office.chartstyle+xml" PartName="/ppt/charts/style15.xml"/>
  <Override ContentType="application/vnd.ms-office.chartstyle+xml" PartName="/ppt/charts/style19.xml"/>
  <Override ContentType="application/vnd.ms-office.chartstyle+xml" PartName="/ppt/charts/style5.xml"/>
  <Override ContentType="application/vnd.ms-office.chartstyle+xml" PartName="/ppt/charts/style22.xml"/>
  <Override ContentType="application/vnd.ms-office.chartstyle+xml" PartName="/ppt/charts/style1.xml"/>
  <Override ContentType="application/vnd.ms-office.chartstyle+xml" PartName="/ppt/charts/style18.xml"/>
  <Override ContentType="application/vnd.ms-office.chartstyle+xml" PartName="/ppt/charts/style23.xml"/>
  <Override ContentType="application/vnd.ms-office.chartstyle+xml" PartName="/ppt/charts/style14.xml"/>
  <Override ContentType="application/vnd.ms-office.chartstyle+xml" PartName="/ppt/charts/style21.xml"/>
  <Override ContentType="application/vnd.ms-office.chartstyle+xml" PartName="/ppt/charts/style26.xml"/>
  <Override ContentType="application/vnd.ms-office.chartstyle+xml" PartName="/ppt/charts/style7.xml"/>
  <Override ContentType="application/vnd.ms-office.chartstyle+xml" PartName="/ppt/charts/style17.xml"/>
  <Override ContentType="application/vnd.ms-office.chartstyle+xml" PartName="/ppt/charts/style6.xml"/>
  <Override ContentType="application/vnd.ms-office.chartstyle+xml" PartName="/ppt/charts/style2.xml"/>
  <Override ContentType="application/vnd.ms-office.chartstyle+xml" PartName="/ppt/charts/style13.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 id="214748366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Lst>
  <p:sldSz cy="6858000" cx="12192000"/>
  <p:notesSz cx="6858000" cy="9144000"/>
  <p:embeddedFontLst>
    <p:embeddedFont>
      <p:font typeface="Roboto"/>
      <p:regular r:id="rId62"/>
      <p:bold r:id="rId63"/>
      <p:italic r:id="rId64"/>
      <p:boldItalic r:id="rId65"/>
    </p:embeddedFont>
    <p:embeddedFont>
      <p:font typeface="Tahoma"/>
      <p:regular r:id="rId66"/>
      <p:bold r:id="rId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3850">
          <p15:clr>
            <a:srgbClr val="A4A3A4"/>
          </p15:clr>
        </p15:guide>
      </p15:sldGuideLst>
    </p:ext>
    <p:ext uri="GoogleSlidesCustomDataVersion2">
      <go:slidesCustomData xmlns:go="http://customooxmlschemas.google.com/" r:id="rId68" roundtripDataSignature="AMtx7miP6I/6pWyIePR+5aMdAH1RG+wf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6E930E4-8DC9-4BA4-BFB2-0911BA7C615C}">
  <a:tblStyle styleId="{06E930E4-8DC9-4BA4-BFB2-0911BA7C615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FEAE6"/>
          </a:solidFill>
        </a:fill>
      </a:tcStyle>
    </a:wholeTbl>
    <a:band1H>
      <a:tcTxStyle/>
      <a:tcStyle>
        <a:fill>
          <a:solidFill>
            <a:srgbClr val="FFD3CA"/>
          </a:solidFill>
        </a:fill>
      </a:tcStyle>
    </a:band1H>
    <a:band2H>
      <a:tcTxStyle/>
    </a:band2H>
    <a:band1V>
      <a:tcTxStyle/>
      <a:tcStyle>
        <a:fill>
          <a:solidFill>
            <a:srgbClr val="FFD3CA"/>
          </a:solidFill>
        </a:fill>
      </a:tcStyle>
    </a:band1V>
    <a:band2V>
      <a:tcTxStyle/>
    </a:band2V>
    <a:lastCol>
      <a:tcTxStyle b="on" i="off">
        <a:font>
          <a:latin typeface="Calibri"/>
          <a:ea typeface="Calibri"/>
          <a:cs typeface="Calibri"/>
        </a:font>
        <a:schemeClr val="lt1"/>
      </a:tcTxStyle>
      <a:tcStyle>
        <a:fill>
          <a:solidFill>
            <a:schemeClr val="accent2"/>
          </a:solidFill>
        </a:fill>
      </a:tcStyle>
    </a:lastCol>
    <a:firstCol>
      <a:tcTxStyle b="on" i="off">
        <a:font>
          <a:latin typeface="Calibri"/>
          <a:ea typeface="Calibri"/>
          <a:cs typeface="Calibri"/>
        </a:font>
        <a:schemeClr val="lt1"/>
      </a:tcTxStyle>
      <a:tcStyle>
        <a:fill>
          <a:solidFill>
            <a:schemeClr val="accent2"/>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2"/>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2"/>
          </a:solidFill>
        </a:fill>
      </a:tcStyle>
    </a:firstRow>
    <a:neCell>
      <a:tcTxStyle/>
    </a:neCell>
    <a:nwCell>
      <a:tcTxStyle/>
    </a:nwCell>
  </a:tblStyle>
  <a:tblStyle styleId="{70BB6C95-BE13-46FA-B1B8-F68B46BEA9E2}"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7E8"/>
          </a:solidFill>
        </a:fill>
      </a:tcStyle>
    </a:wholeTbl>
    <a:band1H>
      <a:tcTxStyle/>
      <a:tcStyle>
        <a:fill>
          <a:solidFill>
            <a:srgbClr val="CACBCE"/>
          </a:solidFill>
        </a:fill>
      </a:tcStyle>
    </a:band1H>
    <a:band2H>
      <a:tcTxStyle/>
    </a:band2H>
    <a:band1V>
      <a:tcTxStyle/>
      <a:tcStyle>
        <a:fill>
          <a:solidFill>
            <a:srgbClr val="CACBCE"/>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385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Roboto-regular.fntdata"/><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font" Target="fonts/Roboto-italic.fntdata"/><Relationship Id="rId63" Type="http://schemas.openxmlformats.org/officeDocument/2006/relationships/font" Target="fonts/Roboto-bold.fntdata"/><Relationship Id="rId22" Type="http://schemas.openxmlformats.org/officeDocument/2006/relationships/slide" Target="slides/slide15.xml"/><Relationship Id="rId66" Type="http://schemas.openxmlformats.org/officeDocument/2006/relationships/font" Target="fonts/Tahoma-regular.fntdata"/><Relationship Id="rId21" Type="http://schemas.openxmlformats.org/officeDocument/2006/relationships/slide" Target="slides/slide14.xml"/><Relationship Id="rId65" Type="http://schemas.openxmlformats.org/officeDocument/2006/relationships/font" Target="fonts/Roboto-boldItalic.fntdata"/><Relationship Id="rId24" Type="http://schemas.openxmlformats.org/officeDocument/2006/relationships/slide" Target="slides/slide17.xml"/><Relationship Id="rId68" Type="http://customschemas.google.com/relationships/presentationmetadata" Target="metadata"/><Relationship Id="rId23" Type="http://schemas.openxmlformats.org/officeDocument/2006/relationships/slide" Target="slides/slide16.xml"/><Relationship Id="rId67" Type="http://schemas.openxmlformats.org/officeDocument/2006/relationships/font" Target="fonts/Tahoma-bold.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6.xml"/><Relationship Id="rId4" Type="http://schemas.openxmlformats.org/officeDocument/2006/relationships/oleObject" Target="file:///C:\Users\Raluca\OneDrive\Desktop\grafice%20dnr%202024.xlsx" TargetMode="External"/></Relationships>
</file>

<file path=ppt/charts/_rels/chart10.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themeOverride" Target="../theme/themeOverride8.xml"/><Relationship Id="rId4" Type="http://schemas.openxmlformats.org/officeDocument/2006/relationships/package" Target="../embeddings/Microsoft_Excel_Sheet5.xlsx"/></Relationships>
</file>

<file path=ppt/charts/_rels/chart11.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themeOverride" Target="../theme/themeOverride9.xml"/><Relationship Id="rId4" Type="http://schemas.openxmlformats.org/officeDocument/2006/relationships/oleObject" Target="file:///C:\Users\Raluca\OneDrive\Desktop\grafice%20dnr%202024.xlsx" TargetMode="External"/></Relationships>
</file>

<file path=ppt/charts/_rels/chart12.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themeOverride" Target="../theme/themeOverride1.xml"/><Relationship Id="rId4" Type="http://schemas.openxmlformats.org/officeDocument/2006/relationships/oleObject" Target="file:///C:\Users\Raluca\OneDrive\Desktop\grafice%20dnr%202024.xlsx" TargetMode="External"/></Relationships>
</file>

<file path=ppt/charts/_rels/chart13.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themeOverride" Target="../theme/themeOverride10.xml"/><Relationship Id="rId4" Type="http://schemas.openxmlformats.org/officeDocument/2006/relationships/oleObject" Target="file:///C:\Users\Raluca\OneDrive\Desktop\grafice%20dnr%202024.xlsx" TargetMode="External"/></Relationships>
</file>

<file path=ppt/charts/_rels/chart14.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themeOverride" Target="../theme/themeOverride2.xml"/><Relationship Id="rId4" Type="http://schemas.openxmlformats.org/officeDocument/2006/relationships/oleObject" Target="file:///C:\Users\Raluca\OneDrive\Desktop\17%20iunie%20DNR_2024\lansare\Manu-Raluca%20DNR%202024.xlsx" TargetMode="External"/></Relationships>
</file>

<file path=ppt/charts/_rels/chart15.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themeOverride" Target="../theme/themeOverride12.xml"/><Relationship Id="rId4" Type="http://schemas.openxmlformats.org/officeDocument/2006/relationships/oleObject" Target="file:///C:\Users\Raluca\OneDrive\Desktop\17%20iunie%20DNR_2024\lansare\Manu-Raluca%20DNR%202024.xlsx" TargetMode="External"/></Relationships>
</file>

<file path=ppt/charts/_rels/chart16.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oleObject" Target="file:///C:\Users\anton\Downloads\DNR\DE%20lucru%20DNR%202023%20ANTONIA.xlsx" TargetMode="External"/></Relationships>
</file>

<file path=ppt/charts/_rels/chart17.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oleObject" Target="file:///C:\Users\anton\Downloads\DNR\DE%20lucru%20DNR%202023%20ANTONIA.xlsx" TargetMode="External"/></Relationships>
</file>

<file path=ppt/charts/_rels/chart18.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oleObject" Target="file:///C:\Users\anton\Downloads\DNR\DE%20lucru%20DNR%202023%20ANTONIA.xlsx" TargetMode="External"/><Relationship Id="rId4" Type="http://schemas.openxmlformats.org/officeDocument/2006/relationships/chartUserShapes" Target="../drawings/drawing1.xml"/></Relationships>
</file>

<file path=ppt/charts/_rels/chart19.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oleObject" Target="file:///C:\Users\anton\Downloads\DNR\DE%20lucru%20DNR%202023%20ANTONIA.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themeOverride" Target="../theme/themeOverride4.xml"/><Relationship Id="rId4" Type="http://schemas.openxmlformats.org/officeDocument/2006/relationships/oleObject" Target="file:///C:\Users\Raluca\OneDrive\Desktop\grafice%20dnr%202024.xlsx" TargetMode="External"/></Relationships>
</file>

<file path=ppt/charts/_rels/chart20.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oleObject" Target="file:///C:\Users\anton\Downloads\DNR\DE%20lucru%20DNR%202023%20ANTONIA.xlsx" TargetMode="External"/></Relationships>
</file>

<file path=ppt/charts/_rels/chart21.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oleObject" Target="file:///C:\Users\anton\Downloads\DNR\DE%20lucru%20DNR%202023%20ANTONIA.xlsx" TargetMode="External"/></Relationships>
</file>

<file path=ppt/charts/_rels/chart22.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oleObject" Target="file:///C:\Users\anton\Downloads\DNR\DE%20lucru%20DNR%202023%20ANTONIA.xlsx" TargetMode="External"/></Relationships>
</file>

<file path=ppt/charts/_rels/chart23.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oleObject" Target="file:///C:\Users\anton\Downloads\DNR\DE%20lucru%20DNR%202023%20ANTONIA.xlsx" TargetMode="External"/></Relationships>
</file>

<file path=ppt/charts/_rels/chart24.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oleObject" Target="file:///C:\Users\anton\Downloads\DNR\DE%20lucru%20DNR%202023%20ANTONIA.xlsx" TargetMode="External"/></Relationships>
</file>

<file path=ppt/charts/_rels/chart25.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oleObject" Target="file:///C:\Users\anton\Downloads\DNR\DE%20lucru%20DNR%202023%20ANTONIA.xlsx" TargetMode="External"/></Relationships>
</file>

<file path=ppt/charts/_rels/chart26.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oleObject" Target="file:///C:\Users\anton\Downloads\DNR\DE%20lucru%20DNR%202023%20ANTONIA.xlsx" TargetMode="External"/></Relationships>
</file>

<file path=ppt/charts/_rels/chart27.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oleObject" Target="file:///C:\Users\anton\Downloads\DNR\DE%20lucru%20DNR%202023%20ANTONIA.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themeOverride" Target="../theme/themeOverride11.xml"/><Relationship Id="rId4" Type="http://schemas.openxmlformats.org/officeDocument/2006/relationships/oleObject" Target="file:///C:\Users\Raluca\OneDrive\Desktop\grafice%20dnr%202024.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themeOverride" Target="../theme/themeOverride5.xml"/><Relationship Id="rId4" Type="http://schemas.openxmlformats.org/officeDocument/2006/relationships/oleObject" Target="file:///C:\Users\Raluca\OneDrive\Desktop\grafice%20dnr%202024.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themeOverride" Target="../theme/themeOverride7.xml"/><Relationship Id="rId4" Type="http://schemas.openxmlformats.org/officeDocument/2006/relationships/oleObject" Target="file:///C:\Users\Raluca\OneDrive\Desktop\grafice%20dnr%202024.xlsx" TargetMode="Externa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7.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2.xlsx"/></Relationships>
</file>

<file path=ppt/charts/_rels/chart8.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3.xlsx"/></Relationships>
</file>

<file path=ppt/charts/_rels/chart9.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themeOverride" Target="../theme/themeOverride3.xml"/><Relationship Id="rId4" Type="http://schemas.openxmlformats.org/officeDocument/2006/relationships/package" Target="../embeddings/Microsoft_Excel_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'identificarea minciunii'!$C$3</c:f>
              <c:strCache>
                <c:ptCount val="1"/>
                <c:pt idx="0">
                  <c:v>foarte/ oarecum dificil</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'identificarea minciunii'!$B$4:$B$11</c:f>
              <c:strCache>
                <c:ptCount val="8"/>
                <c:pt idx="0">
                  <c:v>Căutare pe Google</c:v>
                </c:pt>
                <c:pt idx="1">
                  <c:v>YouTube</c:v>
                </c:pt>
                <c:pt idx="2">
                  <c:v>WhatsApp</c:v>
                </c:pt>
                <c:pt idx="3">
                  <c:v>LinkedIn</c:v>
                </c:pt>
                <c:pt idx="4">
                  <c:v>Instagram</c:v>
                </c:pt>
                <c:pt idx="5">
                  <c:v>Facebook</c:v>
                </c:pt>
                <c:pt idx="6">
                  <c:v>X (anterior Twitter)</c:v>
                </c:pt>
                <c:pt idx="7">
                  <c:v>TikTok</c:v>
                </c:pt>
              </c:strCache>
            </c:strRef>
          </c:cat>
          <c:val>
            <c:numRef>
              <c:f>'identificarea minciunii'!$C$4:$C$11</c:f>
              <c:numCache>
                <c:formatCode>0%</c:formatCode>
                <c:ptCount val="8"/>
                <c:pt idx="0">
                  <c:v>0.13</c:v>
                </c:pt>
                <c:pt idx="1">
                  <c:v>0.17</c:v>
                </c:pt>
                <c:pt idx="2">
                  <c:v>0.17</c:v>
                </c:pt>
                <c:pt idx="3">
                  <c:v>0.18</c:v>
                </c:pt>
                <c:pt idx="4">
                  <c:v>0.2</c:v>
                </c:pt>
                <c:pt idx="5">
                  <c:v>0.21</c:v>
                </c:pt>
                <c:pt idx="6">
                  <c:v>0.24</c:v>
                </c:pt>
                <c:pt idx="7">
                  <c:v>0.27</c:v>
                </c:pt>
              </c:numCache>
            </c:numRef>
          </c:val>
          <c:extLst>
            <c:ext xmlns:c16="http://schemas.microsoft.com/office/drawing/2014/chart" uri="{C3380CC4-5D6E-409C-BE32-E72D297353CC}">
              <c16:uniqueId val="{00000000-ED62-4A2D-BCC4-5AF005E35ABD}"/>
            </c:ext>
          </c:extLst>
        </c:ser>
        <c:ser>
          <c:idx val="1"/>
          <c:order val="1"/>
          <c:tx>
            <c:strRef>
              <c:f>'identificarea minciunii'!$D$3</c:f>
              <c:strCache>
                <c:ptCount val="1"/>
                <c:pt idx="0">
                  <c:v>nicio variantă (incl. nu știu)</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'identificarea minciunii'!$B$4:$B$11</c:f>
              <c:strCache>
                <c:ptCount val="8"/>
                <c:pt idx="0">
                  <c:v>Căutare pe Google</c:v>
                </c:pt>
                <c:pt idx="1">
                  <c:v>YouTube</c:v>
                </c:pt>
                <c:pt idx="2">
                  <c:v>WhatsApp</c:v>
                </c:pt>
                <c:pt idx="3">
                  <c:v>LinkedIn</c:v>
                </c:pt>
                <c:pt idx="4">
                  <c:v>Instagram</c:v>
                </c:pt>
                <c:pt idx="5">
                  <c:v>Facebook</c:v>
                </c:pt>
                <c:pt idx="6">
                  <c:v>X (anterior Twitter)</c:v>
                </c:pt>
                <c:pt idx="7">
                  <c:v>TikTok</c:v>
                </c:pt>
              </c:strCache>
            </c:strRef>
          </c:cat>
          <c:val>
            <c:numRef>
              <c:f>'identificarea minciunii'!$D$4:$D$11</c:f>
              <c:numCache>
                <c:formatCode>0%</c:formatCode>
                <c:ptCount val="8"/>
                <c:pt idx="0">
                  <c:v>0.27</c:v>
                </c:pt>
                <c:pt idx="1">
                  <c:v>0.28999999999999998</c:v>
                </c:pt>
                <c:pt idx="2">
                  <c:v>0.32</c:v>
                </c:pt>
                <c:pt idx="3">
                  <c:v>0.41</c:v>
                </c:pt>
                <c:pt idx="4">
                  <c:v>0.31</c:v>
                </c:pt>
                <c:pt idx="5">
                  <c:v>0.28000000000000003</c:v>
                </c:pt>
                <c:pt idx="6">
                  <c:v>0.35</c:v>
                </c:pt>
                <c:pt idx="7">
                  <c:v>0.28999999999999998</c:v>
                </c:pt>
              </c:numCache>
            </c:numRef>
          </c:val>
          <c:extLst>
            <c:ext xmlns:c16="http://schemas.microsoft.com/office/drawing/2014/chart" uri="{C3380CC4-5D6E-409C-BE32-E72D297353CC}">
              <c16:uniqueId val="{00000001-ED62-4A2D-BCC4-5AF005E35ABD}"/>
            </c:ext>
          </c:extLst>
        </c:ser>
        <c:ser>
          <c:idx val="2"/>
          <c:order val="2"/>
          <c:tx>
            <c:strRef>
              <c:f>'identificarea minciunii'!$E$3</c:f>
              <c:strCache>
                <c:ptCount val="1"/>
                <c:pt idx="0">
                  <c:v>foarte/ oarecum ușor</c:v>
                </c:pt>
              </c:strCache>
            </c:strRef>
          </c:tx>
          <c:spPr>
            <a:solidFill>
              <a:schemeClr val="tx2">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'identificarea minciunii'!$B$4:$B$11</c:f>
              <c:strCache>
                <c:ptCount val="8"/>
                <c:pt idx="0">
                  <c:v>Căutare pe Google</c:v>
                </c:pt>
                <c:pt idx="1">
                  <c:v>YouTube</c:v>
                </c:pt>
                <c:pt idx="2">
                  <c:v>WhatsApp</c:v>
                </c:pt>
                <c:pt idx="3">
                  <c:v>LinkedIn</c:v>
                </c:pt>
                <c:pt idx="4">
                  <c:v>Instagram</c:v>
                </c:pt>
                <c:pt idx="5">
                  <c:v>Facebook</c:v>
                </c:pt>
                <c:pt idx="6">
                  <c:v>X (anterior Twitter)</c:v>
                </c:pt>
                <c:pt idx="7">
                  <c:v>TikTok</c:v>
                </c:pt>
              </c:strCache>
            </c:strRef>
          </c:cat>
          <c:val>
            <c:numRef>
              <c:f>'identificarea minciunii'!$E$4:$E$11</c:f>
              <c:numCache>
                <c:formatCode>0%</c:formatCode>
                <c:ptCount val="8"/>
                <c:pt idx="0">
                  <c:v>0.6</c:v>
                </c:pt>
                <c:pt idx="1">
                  <c:v>0.54</c:v>
                </c:pt>
                <c:pt idx="2">
                  <c:v>0.51</c:v>
                </c:pt>
                <c:pt idx="3">
                  <c:v>0.41</c:v>
                </c:pt>
                <c:pt idx="4">
                  <c:v>0.49</c:v>
                </c:pt>
                <c:pt idx="5">
                  <c:v>0.51</c:v>
                </c:pt>
                <c:pt idx="6">
                  <c:v>0.41</c:v>
                </c:pt>
                <c:pt idx="7">
                  <c:v>0.44</c:v>
                </c:pt>
              </c:numCache>
            </c:numRef>
          </c:val>
          <c:extLst>
            <c:ext xmlns:c16="http://schemas.microsoft.com/office/drawing/2014/chart" uri="{C3380CC4-5D6E-409C-BE32-E72D297353CC}">
              <c16:uniqueId val="{00000002-ED62-4A2D-BCC4-5AF005E35ABD}"/>
            </c:ext>
          </c:extLst>
        </c:ser>
        <c:dLbls>
          <c:showLegendKey val="0"/>
          <c:showVal val="0"/>
          <c:showCatName val="0"/>
          <c:showSerName val="0"/>
          <c:showPercent val="0"/>
          <c:showBubbleSize val="0"/>
        </c:dLbls>
        <c:gapWidth val="44"/>
        <c:overlap val="100"/>
        <c:axId val="687052944"/>
        <c:axId val="687052224"/>
      </c:barChart>
      <c:catAx>
        <c:axId val="6870529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363636"/>
                </a:solidFill>
                <a:latin typeface="+mn-lt"/>
                <a:ea typeface="+mn-ea"/>
                <a:cs typeface="+mn-cs"/>
              </a:defRPr>
            </a:pPr>
            <a:endParaRPr lang="ro-RO"/>
          </a:p>
        </c:txPr>
        <c:crossAx val="687052224"/>
        <c:crossesAt val="0"/>
        <c:auto val="1"/>
        <c:lblAlgn val="ctr"/>
        <c:lblOffset val="100"/>
        <c:noMultiLvlLbl val="0"/>
      </c:catAx>
      <c:valAx>
        <c:axId val="687052224"/>
        <c:scaling>
          <c:orientation val="minMax"/>
          <c:max val="1"/>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687052944"/>
        <c:crosses val="autoZero"/>
        <c:crossBetween val="between"/>
      </c:valAx>
      <c:spPr>
        <a:noFill/>
        <a:ln>
          <a:noFill/>
        </a:ln>
        <a:effectLst/>
      </c:spPr>
    </c:plotArea>
    <c:legend>
      <c:legendPos val="b"/>
      <c:layout>
        <c:manualLayout>
          <c:xMode val="edge"/>
          <c:yMode val="edge"/>
          <c:x val="0.15031830524424189"/>
          <c:y val="0.91632740618624264"/>
          <c:w val="0.8073547502026609"/>
          <c:h val="6.237673735501630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o-RO"/>
        </a:p>
      </c:txPr>
    </c:legend>
    <c:plotVisOnly val="1"/>
    <c:dispBlanksAs val="gap"/>
    <c:showDLblsOverMax val="0"/>
  </c:chart>
  <c:spPr>
    <a:noFill/>
    <a:ln>
      <a:noFill/>
    </a:ln>
    <a:effectLst/>
  </c:spPr>
  <c:txPr>
    <a:bodyPr/>
    <a:lstStyle/>
    <a:p>
      <a:pPr>
        <a:defRPr/>
      </a:pPr>
      <a:endParaRPr lang="ro-R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percentStacked"/>
        <c:varyColors val="0"/>
        <c:ser>
          <c:idx val="0"/>
          <c:order val="0"/>
          <c:tx>
            <c:strRef>
              <c:f>Foaie3!$B$15</c:f>
              <c:strCache>
                <c:ptCount val="1"/>
                <c:pt idx="0">
                  <c:v>TV</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Foaie3!$C$14:$E$14</c:f>
              <c:strCache>
                <c:ptCount val="3"/>
                <c:pt idx="0">
                  <c:v>Educație redusă</c:v>
                </c:pt>
                <c:pt idx="1">
                  <c:v>Educație medie</c:v>
                </c:pt>
                <c:pt idx="2">
                  <c:v>Educație înaltă</c:v>
                </c:pt>
              </c:strCache>
            </c:strRef>
          </c:cat>
          <c:val>
            <c:numRef>
              <c:f>Foaie3!$C$15:$E$15</c:f>
              <c:numCache>
                <c:formatCode>0%</c:formatCode>
                <c:ptCount val="3"/>
                <c:pt idx="0">
                  <c:v>0.4</c:v>
                </c:pt>
                <c:pt idx="1">
                  <c:v>0.56000000000000005</c:v>
                </c:pt>
                <c:pt idx="2">
                  <c:v>0.54</c:v>
                </c:pt>
              </c:numCache>
            </c:numRef>
          </c:val>
          <c:extLst>
            <c:ext xmlns:c16="http://schemas.microsoft.com/office/drawing/2014/chart" uri="{C3380CC4-5D6E-409C-BE32-E72D297353CC}">
              <c16:uniqueId val="{00000000-D2C7-46CC-9C9F-B2FC2E142FE8}"/>
            </c:ext>
          </c:extLst>
        </c:ser>
        <c:ser>
          <c:idx val="1"/>
          <c:order val="1"/>
          <c:tx>
            <c:strRef>
              <c:f>Foaie3!$B$16</c:f>
              <c:strCache>
                <c:ptCount val="1"/>
                <c:pt idx="0">
                  <c:v>Radio</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Foaie3!$C$14:$E$14</c:f>
              <c:strCache>
                <c:ptCount val="3"/>
                <c:pt idx="0">
                  <c:v>Educație redusă</c:v>
                </c:pt>
                <c:pt idx="1">
                  <c:v>Educație medie</c:v>
                </c:pt>
                <c:pt idx="2">
                  <c:v>Educație înaltă</c:v>
                </c:pt>
              </c:strCache>
            </c:strRef>
          </c:cat>
          <c:val>
            <c:numRef>
              <c:f>Foaie3!$C$16:$E$16</c:f>
              <c:numCache>
                <c:formatCode>0%</c:formatCode>
                <c:ptCount val="3"/>
                <c:pt idx="0">
                  <c:v>0.1</c:v>
                </c:pt>
                <c:pt idx="1">
                  <c:v>7.0000000000000007E-2</c:v>
                </c:pt>
                <c:pt idx="2">
                  <c:v>0.08</c:v>
                </c:pt>
              </c:numCache>
            </c:numRef>
          </c:val>
          <c:extLst>
            <c:ext xmlns:c16="http://schemas.microsoft.com/office/drawing/2014/chart" uri="{C3380CC4-5D6E-409C-BE32-E72D297353CC}">
              <c16:uniqueId val="{00000001-D2C7-46CC-9C9F-B2FC2E142FE8}"/>
            </c:ext>
          </c:extLst>
        </c:ser>
        <c:ser>
          <c:idx val="2"/>
          <c:order val="2"/>
          <c:tx>
            <c:strRef>
              <c:f>Foaie3!$B$17</c:f>
              <c:strCache>
                <c:ptCount val="1"/>
                <c:pt idx="0">
                  <c:v>Print</c:v>
                </c:pt>
              </c:strCache>
            </c:strRef>
          </c:tx>
          <c:spPr>
            <a:solidFill>
              <a:srgbClr val="FFC000"/>
            </a:solidFill>
            <a:ln>
              <a:noFill/>
            </a:ln>
            <a:effectLst/>
          </c:spPr>
          <c:invertIfNegative val="0"/>
          <c:cat>
            <c:strRef>
              <c:f>Foaie3!$C$14:$E$14</c:f>
              <c:strCache>
                <c:ptCount val="3"/>
                <c:pt idx="0">
                  <c:v>Educație redusă</c:v>
                </c:pt>
                <c:pt idx="1">
                  <c:v>Educație medie</c:v>
                </c:pt>
                <c:pt idx="2">
                  <c:v>Educație înaltă</c:v>
                </c:pt>
              </c:strCache>
            </c:strRef>
          </c:cat>
          <c:val>
            <c:numRef>
              <c:f>Foaie3!$C$17:$E$17</c:f>
              <c:numCache>
                <c:formatCode>0%</c:formatCode>
                <c:ptCount val="3"/>
                <c:pt idx="0">
                  <c:v>0.05</c:v>
                </c:pt>
                <c:pt idx="1">
                  <c:v>0.02</c:v>
                </c:pt>
                <c:pt idx="2">
                  <c:v>0.01</c:v>
                </c:pt>
              </c:numCache>
            </c:numRef>
          </c:val>
          <c:extLst>
            <c:ext xmlns:c16="http://schemas.microsoft.com/office/drawing/2014/chart" uri="{C3380CC4-5D6E-409C-BE32-E72D297353CC}">
              <c16:uniqueId val="{00000002-D2C7-46CC-9C9F-B2FC2E142FE8}"/>
            </c:ext>
          </c:extLst>
        </c:ser>
        <c:ser>
          <c:idx val="3"/>
          <c:order val="3"/>
          <c:tx>
            <c:strRef>
              <c:f>Foaie3!$B$18</c:f>
              <c:strCache>
                <c:ptCount val="1"/>
                <c:pt idx="0">
                  <c:v>Site/ app de știri</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Foaie3!$C$14:$E$14</c:f>
              <c:strCache>
                <c:ptCount val="3"/>
                <c:pt idx="0">
                  <c:v>Educație redusă</c:v>
                </c:pt>
                <c:pt idx="1">
                  <c:v>Educație medie</c:v>
                </c:pt>
                <c:pt idx="2">
                  <c:v>Educație înaltă</c:v>
                </c:pt>
              </c:strCache>
            </c:strRef>
          </c:cat>
          <c:val>
            <c:numRef>
              <c:f>Foaie3!$C$18:$E$18</c:f>
              <c:numCache>
                <c:formatCode>0%</c:formatCode>
                <c:ptCount val="3"/>
                <c:pt idx="0">
                  <c:v>0.2</c:v>
                </c:pt>
                <c:pt idx="1">
                  <c:v>0.19</c:v>
                </c:pt>
                <c:pt idx="2">
                  <c:v>0.25</c:v>
                </c:pt>
              </c:numCache>
            </c:numRef>
          </c:val>
          <c:extLst>
            <c:ext xmlns:c16="http://schemas.microsoft.com/office/drawing/2014/chart" uri="{C3380CC4-5D6E-409C-BE32-E72D297353CC}">
              <c16:uniqueId val="{00000003-D2C7-46CC-9C9F-B2FC2E142FE8}"/>
            </c:ext>
          </c:extLst>
        </c:ser>
        <c:ser>
          <c:idx val="4"/>
          <c:order val="4"/>
          <c:tx>
            <c:strRef>
              <c:f>Foaie3!$B$19</c:f>
              <c:strCache>
                <c:ptCount val="1"/>
                <c:pt idx="0">
                  <c:v>Social media</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Foaie3!$C$14:$E$14</c:f>
              <c:strCache>
                <c:ptCount val="3"/>
                <c:pt idx="0">
                  <c:v>Educație redusă</c:v>
                </c:pt>
                <c:pt idx="1">
                  <c:v>Educație medie</c:v>
                </c:pt>
                <c:pt idx="2">
                  <c:v>Educație înaltă</c:v>
                </c:pt>
              </c:strCache>
            </c:strRef>
          </c:cat>
          <c:val>
            <c:numRef>
              <c:f>Foaie3!$C$19:$E$19</c:f>
              <c:numCache>
                <c:formatCode>0%</c:formatCode>
                <c:ptCount val="3"/>
                <c:pt idx="0">
                  <c:v>0.24</c:v>
                </c:pt>
                <c:pt idx="1">
                  <c:v>0.16</c:v>
                </c:pt>
                <c:pt idx="2">
                  <c:v>0.12</c:v>
                </c:pt>
              </c:numCache>
            </c:numRef>
          </c:val>
          <c:extLst>
            <c:ext xmlns:c16="http://schemas.microsoft.com/office/drawing/2014/chart" uri="{C3380CC4-5D6E-409C-BE32-E72D297353CC}">
              <c16:uniqueId val="{00000004-D2C7-46CC-9C9F-B2FC2E142FE8}"/>
            </c:ext>
          </c:extLst>
        </c:ser>
        <c:dLbls>
          <c:showLegendKey val="0"/>
          <c:showVal val="0"/>
          <c:showCatName val="0"/>
          <c:showSerName val="0"/>
          <c:showPercent val="0"/>
          <c:showBubbleSize val="0"/>
        </c:dLbls>
        <c:gapWidth val="150"/>
        <c:overlap val="100"/>
        <c:axId val="621023480"/>
        <c:axId val="621023840"/>
      </c:barChart>
      <c:catAx>
        <c:axId val="621023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o-RO"/>
          </a:p>
        </c:txPr>
        <c:crossAx val="621023840"/>
        <c:crosses val="autoZero"/>
        <c:auto val="1"/>
        <c:lblAlgn val="ctr"/>
        <c:lblOffset val="100"/>
        <c:noMultiLvlLbl val="0"/>
      </c:catAx>
      <c:valAx>
        <c:axId val="6210238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621023480"/>
        <c:crosses val="autoZero"/>
        <c:crossBetween val="between"/>
      </c:valAx>
      <c:spPr>
        <a:noFill/>
        <a:ln>
          <a:noFill/>
        </a:ln>
        <a:effectLst/>
      </c:spPr>
    </c:plotArea>
    <c:legend>
      <c:legendPos val="b"/>
      <c:layout>
        <c:manualLayout>
          <c:xMode val="edge"/>
          <c:yMode val="edge"/>
          <c:x val="0.22597769028871389"/>
          <c:y val="0.89409667541557303"/>
          <c:w val="0.7091557305336833"/>
          <c:h val="7.812554680664916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o-RO"/>
        </a:p>
      </c:txPr>
    </c:legend>
    <c:plotVisOnly val="1"/>
    <c:dispBlanksAs val="gap"/>
    <c:showDLblsOverMax val="0"/>
  </c:chart>
  <c:spPr>
    <a:noFill/>
    <a:ln>
      <a:noFill/>
    </a:ln>
    <a:effectLst/>
  </c:spPr>
  <c:txPr>
    <a:bodyPr/>
    <a:lstStyle/>
    <a:p>
      <a:pPr>
        <a:defRPr/>
      </a:pPr>
      <a:endParaRPr lang="ro-RO"/>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pieChart>
        <c:varyColors val="1"/>
        <c:ser>
          <c:idx val="0"/>
          <c:order val="0"/>
          <c:tx>
            <c:strRef>
              <c:f>Foaie6!$D$37</c:f>
              <c:strCache>
                <c:ptCount val="1"/>
                <c:pt idx="0">
                  <c:v>materiale video lungi</c:v>
                </c:pt>
              </c:strCache>
            </c:strRef>
          </c:tx>
          <c:dPt>
            <c:idx val="0"/>
            <c:bubble3D val="0"/>
            <c:spPr>
              <a:solidFill>
                <a:srgbClr val="7030A0"/>
              </a:solidFill>
              <a:ln w="19050">
                <a:solidFill>
                  <a:schemeClr val="lt1"/>
                </a:solidFill>
              </a:ln>
              <a:effectLst/>
            </c:spPr>
            <c:extLst>
              <c:ext xmlns:c16="http://schemas.microsoft.com/office/drawing/2014/chart" uri="{C3380CC4-5D6E-409C-BE32-E72D297353CC}">
                <c16:uniqueId val="{00000001-B9FC-4D10-9152-9E1816592E44}"/>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B9FC-4D10-9152-9E1816592E44}"/>
              </c:ext>
            </c:extLst>
          </c:dPt>
          <c:dLbls>
            <c:dLbl>
              <c:idx val="1"/>
              <c:delete val="1"/>
              <c:extLst>
                <c:ext xmlns:c15="http://schemas.microsoft.com/office/drawing/2012/chart" uri="{CE6537A1-D6FC-4f65-9D91-7224C49458BB}"/>
                <c:ext xmlns:c16="http://schemas.microsoft.com/office/drawing/2014/chart" uri="{C3380CC4-5D6E-409C-BE32-E72D297353CC}">
                  <c16:uniqueId val="{00000003-B9FC-4D10-9152-9E1816592E44}"/>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Foaie6!$B$38:$B$39</c:f>
              <c:strCache>
                <c:ptCount val="2"/>
                <c:pt idx="0">
                  <c:v>săptămânal</c:v>
                </c:pt>
                <c:pt idx="1">
                  <c:v>mai puțin/ deloc/ nu știu</c:v>
                </c:pt>
              </c:strCache>
            </c:strRef>
          </c:cat>
          <c:val>
            <c:numRef>
              <c:f>Foaie6!$D$38:$D$39</c:f>
              <c:numCache>
                <c:formatCode>0%</c:formatCode>
                <c:ptCount val="2"/>
                <c:pt idx="0">
                  <c:v>0.6</c:v>
                </c:pt>
                <c:pt idx="1">
                  <c:v>0.4</c:v>
                </c:pt>
              </c:numCache>
            </c:numRef>
          </c:val>
          <c:extLst>
            <c:ext xmlns:c16="http://schemas.microsoft.com/office/drawing/2014/chart" uri="{C3380CC4-5D6E-409C-BE32-E72D297353CC}">
              <c16:uniqueId val="{00000004-B9FC-4D10-9152-9E1816592E4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o-RO"/>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pieChart>
        <c:varyColors val="1"/>
        <c:ser>
          <c:idx val="0"/>
          <c:order val="0"/>
          <c:tx>
            <c:strRef>
              <c:f>Foaie6!$C$37</c:f>
              <c:strCache>
                <c:ptCount val="1"/>
                <c:pt idx="0">
                  <c:v>materiale video scurte</c:v>
                </c:pt>
              </c:strCache>
            </c:strRef>
          </c:tx>
          <c:spPr>
            <a:solidFill>
              <a:schemeClr val="bg1">
                <a:lumMod val="75000"/>
              </a:schemeClr>
            </a:solidFill>
          </c:spPr>
          <c:dPt>
            <c:idx val="0"/>
            <c:bubble3D val="0"/>
            <c:spPr>
              <a:solidFill>
                <a:srgbClr val="00B0F0"/>
              </a:solidFill>
              <a:ln w="19050">
                <a:solidFill>
                  <a:schemeClr val="lt1"/>
                </a:solidFill>
              </a:ln>
              <a:effectLst/>
            </c:spPr>
            <c:extLst>
              <c:ext xmlns:c16="http://schemas.microsoft.com/office/drawing/2014/chart" uri="{C3380CC4-5D6E-409C-BE32-E72D297353CC}">
                <c16:uniqueId val="{00000001-37BC-4218-B000-B4956A322B9D}"/>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37BC-4218-B000-B4956A322B9D}"/>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extLst>
                <c:ext xmlns:c16="http://schemas.microsoft.com/office/drawing/2014/chart" uri="{C3380CC4-5D6E-409C-BE32-E72D297353CC}">
                  <c16:uniqueId val="{00000001-37BC-4218-B000-B4956A322B9D}"/>
                </c:ext>
              </c:extLst>
            </c:dLbl>
            <c:dLbl>
              <c:idx val="1"/>
              <c:delete val="1"/>
              <c:extLst>
                <c:ext xmlns:c15="http://schemas.microsoft.com/office/drawing/2012/chart" uri="{CE6537A1-D6FC-4f65-9D91-7224C49458BB}"/>
                <c:ext xmlns:c16="http://schemas.microsoft.com/office/drawing/2014/chart" uri="{C3380CC4-5D6E-409C-BE32-E72D297353CC}">
                  <c16:uniqueId val="{00000003-37BC-4218-B000-B4956A322B9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Foaie6!$B$38:$B$39</c:f>
              <c:strCache>
                <c:ptCount val="2"/>
                <c:pt idx="0">
                  <c:v>săptămânal</c:v>
                </c:pt>
                <c:pt idx="1">
                  <c:v>mai puțin/ deloc/ nu știu</c:v>
                </c:pt>
              </c:strCache>
            </c:strRef>
          </c:cat>
          <c:val>
            <c:numRef>
              <c:f>Foaie6!$C$38:$C$39</c:f>
              <c:numCache>
                <c:formatCode>0%</c:formatCode>
                <c:ptCount val="2"/>
                <c:pt idx="0">
                  <c:v>0.69</c:v>
                </c:pt>
                <c:pt idx="1">
                  <c:v>0.31</c:v>
                </c:pt>
              </c:numCache>
            </c:numRef>
          </c:val>
          <c:extLst>
            <c:ext xmlns:c16="http://schemas.microsoft.com/office/drawing/2014/chart" uri="{C3380CC4-5D6E-409C-BE32-E72D297353CC}">
              <c16:uniqueId val="{00000004-37BC-4218-B000-B4956A322B9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o-RO"/>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a:t>Principalele surse de materiale</a:t>
            </a:r>
            <a:r>
              <a:rPr lang="ro-RO" baseline="0"/>
              <a:t> video</a:t>
            </a:r>
            <a:endParaRPr lang="ro-RO"/>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barChart>
        <c:barDir val="bar"/>
        <c:grouping val="percentStacked"/>
        <c:varyColors val="0"/>
        <c:ser>
          <c:idx val="0"/>
          <c:order val="0"/>
          <c:tx>
            <c:strRef>
              <c:f>Foaie6!$N$8</c:f>
              <c:strCache>
                <c:ptCount val="1"/>
                <c:pt idx="0">
                  <c:v>Facebook</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Foaie6!$O$8</c:f>
              <c:numCache>
                <c:formatCode>0%</c:formatCode>
                <c:ptCount val="1"/>
                <c:pt idx="0">
                  <c:v>0.39</c:v>
                </c:pt>
              </c:numCache>
            </c:numRef>
          </c:val>
          <c:extLst>
            <c:ext xmlns:c16="http://schemas.microsoft.com/office/drawing/2014/chart" uri="{C3380CC4-5D6E-409C-BE32-E72D297353CC}">
              <c16:uniqueId val="{00000000-624A-4C89-B37F-0EF7FBA26B85}"/>
            </c:ext>
          </c:extLst>
        </c:ser>
        <c:ser>
          <c:idx val="1"/>
          <c:order val="1"/>
          <c:tx>
            <c:strRef>
              <c:f>Foaie6!$N$9</c:f>
              <c:strCache>
                <c:ptCount val="1"/>
                <c:pt idx="0">
                  <c:v>YouTube</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Foaie6!$O$9</c:f>
              <c:numCache>
                <c:formatCode>0%</c:formatCode>
                <c:ptCount val="1"/>
                <c:pt idx="0">
                  <c:v>0.21</c:v>
                </c:pt>
              </c:numCache>
            </c:numRef>
          </c:val>
          <c:extLst>
            <c:ext xmlns:c16="http://schemas.microsoft.com/office/drawing/2014/chart" uri="{C3380CC4-5D6E-409C-BE32-E72D297353CC}">
              <c16:uniqueId val="{00000001-624A-4C89-B37F-0EF7FBA26B85}"/>
            </c:ext>
          </c:extLst>
        </c:ser>
        <c:ser>
          <c:idx val="2"/>
          <c:order val="2"/>
          <c:tx>
            <c:strRef>
              <c:f>Foaie6!$N$10</c:f>
              <c:strCache>
                <c:ptCount val="1"/>
                <c:pt idx="0">
                  <c:v>TikTok</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Foaie6!$O$10</c:f>
              <c:numCache>
                <c:formatCode>0%</c:formatCode>
                <c:ptCount val="1"/>
                <c:pt idx="0">
                  <c:v>0.1</c:v>
                </c:pt>
              </c:numCache>
            </c:numRef>
          </c:val>
          <c:extLst>
            <c:ext xmlns:c16="http://schemas.microsoft.com/office/drawing/2014/chart" uri="{C3380CC4-5D6E-409C-BE32-E72D297353CC}">
              <c16:uniqueId val="{00000002-624A-4C89-B37F-0EF7FBA26B85}"/>
            </c:ext>
          </c:extLst>
        </c:ser>
        <c:ser>
          <c:idx val="3"/>
          <c:order val="3"/>
          <c:tx>
            <c:strRef>
              <c:f>Foaie6!$N$11</c:f>
              <c:strCache>
                <c:ptCount val="1"/>
                <c:pt idx="0">
                  <c:v>Instagram</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Foaie6!$O$11</c:f>
              <c:numCache>
                <c:formatCode>0%</c:formatCode>
                <c:ptCount val="1"/>
                <c:pt idx="0">
                  <c:v>0.05</c:v>
                </c:pt>
              </c:numCache>
            </c:numRef>
          </c:val>
          <c:extLst>
            <c:ext xmlns:c16="http://schemas.microsoft.com/office/drawing/2014/chart" uri="{C3380CC4-5D6E-409C-BE32-E72D297353CC}">
              <c16:uniqueId val="{00000003-624A-4C89-B37F-0EF7FBA26B85}"/>
            </c:ext>
          </c:extLst>
        </c:ser>
        <c:ser>
          <c:idx val="4"/>
          <c:order val="4"/>
          <c:tx>
            <c:strRef>
              <c:f>Foaie6!$N$12</c:f>
              <c:strCache>
                <c:ptCount val="1"/>
                <c:pt idx="0">
                  <c:v>Site/ app de știri</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Foaie6!$O$12</c:f>
              <c:numCache>
                <c:formatCode>0%</c:formatCode>
                <c:ptCount val="1"/>
                <c:pt idx="0">
                  <c:v>0.17</c:v>
                </c:pt>
              </c:numCache>
            </c:numRef>
          </c:val>
          <c:extLst>
            <c:ext xmlns:c16="http://schemas.microsoft.com/office/drawing/2014/chart" uri="{C3380CC4-5D6E-409C-BE32-E72D297353CC}">
              <c16:uniqueId val="{00000004-624A-4C89-B37F-0EF7FBA26B85}"/>
            </c:ext>
          </c:extLst>
        </c:ser>
        <c:ser>
          <c:idx val="5"/>
          <c:order val="5"/>
          <c:tx>
            <c:strRef>
              <c:f>Foaie6!$N$13</c:f>
              <c:strCache>
                <c:ptCount val="1"/>
                <c:pt idx="0">
                  <c:v>Altele</c:v>
                </c:pt>
              </c:strCache>
            </c:strRef>
          </c:tx>
          <c:spPr>
            <a:solidFill>
              <a:schemeClr val="bg2">
                <a:lumMod val="75000"/>
              </a:schemeClr>
            </a:solidFill>
            <a:ln>
              <a:noFill/>
            </a:ln>
            <a:effectLst/>
          </c:spPr>
          <c:invertIfNegative val="0"/>
          <c:val>
            <c:numRef>
              <c:f>Foaie6!$O$13</c:f>
              <c:numCache>
                <c:formatCode>0%</c:formatCode>
                <c:ptCount val="1"/>
                <c:pt idx="0">
                  <c:v>0.04</c:v>
                </c:pt>
              </c:numCache>
            </c:numRef>
          </c:val>
          <c:extLst>
            <c:ext xmlns:c16="http://schemas.microsoft.com/office/drawing/2014/chart" uri="{C3380CC4-5D6E-409C-BE32-E72D297353CC}">
              <c16:uniqueId val="{00000005-624A-4C89-B37F-0EF7FBA26B85}"/>
            </c:ext>
          </c:extLst>
        </c:ser>
        <c:ser>
          <c:idx val="6"/>
          <c:order val="6"/>
          <c:tx>
            <c:strRef>
              <c:f>Foaie6!$N$14</c:f>
              <c:strCache>
                <c:ptCount val="1"/>
                <c:pt idx="0">
                  <c:v>Nu știu</c:v>
                </c:pt>
              </c:strCache>
            </c:strRef>
          </c:tx>
          <c:spPr>
            <a:solidFill>
              <a:schemeClr val="bg2">
                <a:lumMod val="50000"/>
              </a:schemeClr>
            </a:solidFill>
            <a:ln>
              <a:noFill/>
            </a:ln>
            <a:effectLst/>
          </c:spPr>
          <c:invertIfNegative val="0"/>
          <c:val>
            <c:numRef>
              <c:f>Foaie6!$O$14</c:f>
              <c:numCache>
                <c:formatCode>0%</c:formatCode>
                <c:ptCount val="1"/>
                <c:pt idx="0">
                  <c:v>0.03</c:v>
                </c:pt>
              </c:numCache>
            </c:numRef>
          </c:val>
          <c:extLst>
            <c:ext xmlns:c16="http://schemas.microsoft.com/office/drawing/2014/chart" uri="{C3380CC4-5D6E-409C-BE32-E72D297353CC}">
              <c16:uniqueId val="{00000006-624A-4C89-B37F-0EF7FBA26B85}"/>
            </c:ext>
          </c:extLst>
        </c:ser>
        <c:dLbls>
          <c:showLegendKey val="0"/>
          <c:showVal val="0"/>
          <c:showCatName val="0"/>
          <c:showSerName val="0"/>
          <c:showPercent val="0"/>
          <c:showBubbleSize val="0"/>
        </c:dLbls>
        <c:gapWidth val="150"/>
        <c:overlap val="100"/>
        <c:axId val="534153880"/>
        <c:axId val="534151720"/>
      </c:barChart>
      <c:catAx>
        <c:axId val="534153880"/>
        <c:scaling>
          <c:orientation val="minMax"/>
        </c:scaling>
        <c:delete val="1"/>
        <c:axPos val="l"/>
        <c:numFmt formatCode="General" sourceLinked="1"/>
        <c:majorTickMark val="none"/>
        <c:minorTickMark val="none"/>
        <c:tickLblPos val="nextTo"/>
        <c:crossAx val="534151720"/>
        <c:crosses val="autoZero"/>
        <c:auto val="1"/>
        <c:lblAlgn val="ctr"/>
        <c:lblOffset val="100"/>
        <c:noMultiLvlLbl val="0"/>
      </c:catAx>
      <c:valAx>
        <c:axId val="5341517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534153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legend>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17E1-4325-AD88-EE1986FD22D5}"/>
              </c:ext>
            </c:extLst>
          </c:dPt>
          <c:dPt>
            <c:idx val="1"/>
            <c:invertIfNegative val="0"/>
            <c:bubble3D val="0"/>
            <c:spPr>
              <a:solidFill>
                <a:schemeClr val="bg1">
                  <a:lumMod val="75000"/>
                </a:schemeClr>
              </a:solidFill>
              <a:ln>
                <a:noFill/>
              </a:ln>
              <a:effectLst/>
            </c:spPr>
            <c:extLst>
              <c:ext xmlns:c16="http://schemas.microsoft.com/office/drawing/2014/chart" uri="{C3380CC4-5D6E-409C-BE32-E72D297353CC}">
                <c16:uniqueId val="{00000003-17E1-4325-AD88-EE1986FD22D5}"/>
              </c:ext>
            </c:extLst>
          </c:dPt>
          <c:dPt>
            <c:idx val="3"/>
            <c:invertIfNegative val="0"/>
            <c:bubble3D val="0"/>
            <c:spPr>
              <a:solidFill>
                <a:srgbClr val="00B0F0"/>
              </a:solidFill>
              <a:ln>
                <a:noFill/>
              </a:ln>
              <a:effectLst/>
            </c:spPr>
            <c:extLst>
              <c:ext xmlns:c16="http://schemas.microsoft.com/office/drawing/2014/chart" uri="{C3380CC4-5D6E-409C-BE32-E72D297353CC}">
                <c16:uniqueId val="{00000005-17E1-4325-AD88-EE1986FD22D5}"/>
              </c:ext>
            </c:extLst>
          </c:dPt>
          <c:dPt>
            <c:idx val="4"/>
            <c:invertIfNegative val="0"/>
            <c:bubble3D val="0"/>
            <c:spPr>
              <a:solidFill>
                <a:srgbClr val="00B0F0"/>
              </a:solidFill>
              <a:ln>
                <a:noFill/>
              </a:ln>
              <a:effectLst/>
            </c:spPr>
            <c:extLst>
              <c:ext xmlns:c16="http://schemas.microsoft.com/office/drawing/2014/chart" uri="{C3380CC4-5D6E-409C-BE32-E72D297353CC}">
                <c16:uniqueId val="{00000007-17E1-4325-AD88-EE1986FD22D5}"/>
              </c:ext>
            </c:extLst>
          </c:dPt>
          <c:dPt>
            <c:idx val="5"/>
            <c:invertIfNegative val="0"/>
            <c:bubble3D val="0"/>
            <c:spPr>
              <a:solidFill>
                <a:srgbClr val="00B0F0"/>
              </a:solidFill>
              <a:ln>
                <a:noFill/>
              </a:ln>
              <a:effectLst/>
            </c:spPr>
            <c:extLst>
              <c:ext xmlns:c16="http://schemas.microsoft.com/office/drawing/2014/chart" uri="{C3380CC4-5D6E-409C-BE32-E72D297353CC}">
                <c16:uniqueId val="{00000009-17E1-4325-AD88-EE1986FD22D5}"/>
              </c:ext>
            </c:extLst>
          </c:dPt>
          <c:dPt>
            <c:idx val="6"/>
            <c:invertIfNegative val="0"/>
            <c:bubble3D val="0"/>
            <c:spPr>
              <a:solidFill>
                <a:srgbClr val="00B0F0"/>
              </a:solidFill>
              <a:ln>
                <a:noFill/>
              </a:ln>
              <a:effectLst/>
            </c:spPr>
            <c:extLst>
              <c:ext xmlns:c16="http://schemas.microsoft.com/office/drawing/2014/chart" uri="{C3380CC4-5D6E-409C-BE32-E72D297353CC}">
                <c16:uniqueId val="{0000000B-17E1-4325-AD88-EE1986FD22D5}"/>
              </c:ext>
            </c:extLst>
          </c:dPt>
          <c:dPt>
            <c:idx val="7"/>
            <c:invertIfNegative val="0"/>
            <c:bubble3D val="0"/>
            <c:spPr>
              <a:solidFill>
                <a:srgbClr val="00B0F0"/>
              </a:solidFill>
              <a:ln>
                <a:noFill/>
              </a:ln>
              <a:effectLst/>
            </c:spPr>
            <c:extLst>
              <c:ext xmlns:c16="http://schemas.microsoft.com/office/drawing/2014/chart" uri="{C3380CC4-5D6E-409C-BE32-E72D297353CC}">
                <c16:uniqueId val="{0000000D-17E1-4325-AD88-EE1986FD22D5}"/>
              </c:ext>
            </c:extLst>
          </c:dPt>
          <c:dPt>
            <c:idx val="9"/>
            <c:invertIfNegative val="0"/>
            <c:bubble3D val="0"/>
            <c:spPr>
              <a:solidFill>
                <a:srgbClr val="7030A0"/>
              </a:solidFill>
              <a:ln>
                <a:noFill/>
              </a:ln>
              <a:effectLst/>
            </c:spPr>
            <c:extLst>
              <c:ext xmlns:c16="http://schemas.microsoft.com/office/drawing/2014/chart" uri="{C3380CC4-5D6E-409C-BE32-E72D297353CC}">
                <c16:uniqueId val="{0000000F-17E1-4325-AD88-EE1986FD22D5}"/>
              </c:ext>
            </c:extLst>
          </c:dPt>
          <c:dPt>
            <c:idx val="10"/>
            <c:invertIfNegative val="0"/>
            <c:bubble3D val="0"/>
            <c:spPr>
              <a:solidFill>
                <a:srgbClr val="7030A0"/>
              </a:solidFill>
              <a:ln>
                <a:noFill/>
              </a:ln>
              <a:effectLst/>
            </c:spPr>
            <c:extLst>
              <c:ext xmlns:c16="http://schemas.microsoft.com/office/drawing/2014/chart" uri="{C3380CC4-5D6E-409C-BE32-E72D297353CC}">
                <c16:uniqueId val="{00000011-17E1-4325-AD88-EE1986FD22D5}"/>
              </c:ext>
            </c:extLst>
          </c:dPt>
          <c:dPt>
            <c:idx val="11"/>
            <c:invertIfNegative val="0"/>
            <c:bubble3D val="0"/>
            <c:spPr>
              <a:solidFill>
                <a:srgbClr val="7030A0"/>
              </a:solidFill>
              <a:ln>
                <a:noFill/>
              </a:ln>
              <a:effectLst/>
            </c:spPr>
            <c:extLst>
              <c:ext xmlns:c16="http://schemas.microsoft.com/office/drawing/2014/chart" uri="{C3380CC4-5D6E-409C-BE32-E72D297353CC}">
                <c16:uniqueId val="{00000013-17E1-4325-AD88-EE1986FD22D5}"/>
              </c:ext>
            </c:extLst>
          </c:dPt>
          <c:dPt>
            <c:idx val="12"/>
            <c:invertIfNegative val="0"/>
            <c:bubble3D val="0"/>
            <c:spPr>
              <a:solidFill>
                <a:srgbClr val="7030A0"/>
              </a:solidFill>
              <a:ln>
                <a:noFill/>
              </a:ln>
              <a:effectLst/>
            </c:spPr>
            <c:extLst>
              <c:ext xmlns:c16="http://schemas.microsoft.com/office/drawing/2014/chart" uri="{C3380CC4-5D6E-409C-BE32-E72D297353CC}">
                <c16:uniqueId val="{00000015-17E1-4325-AD88-EE1986FD22D5}"/>
              </c:ext>
            </c:extLst>
          </c:dPt>
          <c:dPt>
            <c:idx val="13"/>
            <c:invertIfNegative val="0"/>
            <c:bubble3D val="0"/>
            <c:spPr>
              <a:solidFill>
                <a:srgbClr val="7030A0"/>
              </a:solidFill>
              <a:ln>
                <a:noFill/>
              </a:ln>
              <a:effectLst/>
            </c:spPr>
            <c:extLst>
              <c:ext xmlns:c16="http://schemas.microsoft.com/office/drawing/2014/chart" uri="{C3380CC4-5D6E-409C-BE32-E72D297353CC}">
                <c16:uniqueId val="{00000017-17E1-4325-AD88-EE1986FD22D5}"/>
              </c:ext>
            </c:extLst>
          </c:dPt>
          <c:dPt>
            <c:idx val="14"/>
            <c:invertIfNegative val="0"/>
            <c:bubble3D val="0"/>
            <c:spPr>
              <a:solidFill>
                <a:srgbClr val="7030A0"/>
              </a:solidFill>
              <a:ln>
                <a:noFill/>
              </a:ln>
              <a:effectLst/>
            </c:spPr>
            <c:extLst>
              <c:ext xmlns:c16="http://schemas.microsoft.com/office/drawing/2014/chart" uri="{C3380CC4-5D6E-409C-BE32-E72D297353CC}">
                <c16:uniqueId val="{00000019-17E1-4325-AD88-EE1986FD22D5}"/>
              </c:ext>
            </c:extLst>
          </c:dPt>
          <c:dPt>
            <c:idx val="15"/>
            <c:invertIfNegative val="0"/>
            <c:bubble3D val="0"/>
            <c:spPr>
              <a:solidFill>
                <a:srgbClr val="7030A0"/>
              </a:solidFill>
              <a:ln>
                <a:noFill/>
              </a:ln>
              <a:effectLst/>
            </c:spPr>
            <c:extLst>
              <c:ext xmlns:c16="http://schemas.microsoft.com/office/drawing/2014/chart" uri="{C3380CC4-5D6E-409C-BE32-E72D297353CC}">
                <c16:uniqueId val="{0000001B-17E1-4325-AD88-EE1986FD22D5}"/>
              </c:ext>
            </c:extLst>
          </c:dPt>
          <c:dPt>
            <c:idx val="16"/>
            <c:invertIfNegative val="0"/>
            <c:bubble3D val="0"/>
            <c:spPr>
              <a:solidFill>
                <a:srgbClr val="7030A0"/>
              </a:solidFill>
              <a:ln>
                <a:noFill/>
              </a:ln>
              <a:effectLst/>
            </c:spPr>
            <c:extLst>
              <c:ext xmlns:c16="http://schemas.microsoft.com/office/drawing/2014/chart" uri="{C3380CC4-5D6E-409C-BE32-E72D297353CC}">
                <c16:uniqueId val="{0000001D-17E1-4325-AD88-EE1986FD22D5}"/>
              </c:ext>
            </c:extLst>
          </c:dPt>
          <c:dPt>
            <c:idx val="18"/>
            <c:invertIfNegative val="0"/>
            <c:bubble3D val="0"/>
            <c:spPr>
              <a:solidFill>
                <a:srgbClr val="FFC000"/>
              </a:solidFill>
              <a:ln>
                <a:noFill/>
              </a:ln>
              <a:effectLst/>
            </c:spPr>
            <c:extLst>
              <c:ext xmlns:c16="http://schemas.microsoft.com/office/drawing/2014/chart" uri="{C3380CC4-5D6E-409C-BE32-E72D297353CC}">
                <c16:uniqueId val="{0000001F-17E1-4325-AD88-EE1986FD22D5}"/>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5 Tematici'!$B$27:$B$45</c:f>
              <c:strCache>
                <c:ptCount val="19"/>
                <c:pt idx="0">
                  <c:v>Nu ştiu</c:v>
                </c:pt>
                <c:pt idx="1">
                  <c:v>Niciuna dintre acestea</c:v>
                </c:pt>
                <c:pt idx="3">
                  <c:v>Divertisment și celebrități</c:v>
                </c:pt>
                <c:pt idx="4">
                  <c:v>Sport</c:v>
                </c:pt>
                <c:pt idx="5">
                  <c:v>Cultură</c:v>
                </c:pt>
                <c:pt idx="6">
                  <c:v>Amuzante</c:v>
                </c:pt>
                <c:pt idx="7">
                  <c:v>Stare de bine</c:v>
                </c:pt>
                <c:pt idx="9">
                  <c:v>Justiția socială</c:v>
                </c:pt>
                <c:pt idx="10">
                  <c:v>Infracțiuni</c:v>
                </c:pt>
                <c:pt idx="11">
                  <c:v>Economie</c:v>
                </c:pt>
                <c:pt idx="12">
                  <c:v>Externe</c:v>
                </c:pt>
                <c:pt idx="13">
                  <c:v>Educație</c:v>
                </c:pt>
                <c:pt idx="14">
                  <c:v>Știință</c:v>
                </c:pt>
                <c:pt idx="15">
                  <c:v>Mediu</c:v>
                </c:pt>
                <c:pt idx="16">
                  <c:v>Politică</c:v>
                </c:pt>
                <c:pt idx="18">
                  <c:v>Locale</c:v>
                </c:pt>
              </c:strCache>
            </c:strRef>
          </c:cat>
          <c:val>
            <c:numRef>
              <c:f>'Slide 5 Tematici'!$C$27:$C$45</c:f>
              <c:numCache>
                <c:formatCode>0%</c:formatCode>
                <c:ptCount val="19"/>
                <c:pt idx="0">
                  <c:v>0.03</c:v>
                </c:pt>
                <c:pt idx="1">
                  <c:v>0.04</c:v>
                </c:pt>
                <c:pt idx="3">
                  <c:v>0.28000000000000003</c:v>
                </c:pt>
                <c:pt idx="4">
                  <c:v>0.3</c:v>
                </c:pt>
                <c:pt idx="5">
                  <c:v>0.33</c:v>
                </c:pt>
                <c:pt idx="6">
                  <c:v>0.35</c:v>
                </c:pt>
                <c:pt idx="7">
                  <c:v>0.36</c:v>
                </c:pt>
                <c:pt idx="9">
                  <c:v>0.16</c:v>
                </c:pt>
                <c:pt idx="10">
                  <c:v>0.28000000000000003</c:v>
                </c:pt>
                <c:pt idx="11">
                  <c:v>0.28999999999999998</c:v>
                </c:pt>
                <c:pt idx="12">
                  <c:v>0.33</c:v>
                </c:pt>
                <c:pt idx="13">
                  <c:v>0.34</c:v>
                </c:pt>
                <c:pt idx="14">
                  <c:v>0.36</c:v>
                </c:pt>
                <c:pt idx="15">
                  <c:v>0.36</c:v>
                </c:pt>
                <c:pt idx="16">
                  <c:v>0.36</c:v>
                </c:pt>
                <c:pt idx="18">
                  <c:v>0.44</c:v>
                </c:pt>
              </c:numCache>
            </c:numRef>
          </c:val>
          <c:extLst>
            <c:ext xmlns:c16="http://schemas.microsoft.com/office/drawing/2014/chart" uri="{C3380CC4-5D6E-409C-BE32-E72D297353CC}">
              <c16:uniqueId val="{00000020-17E1-4325-AD88-EE1986FD22D5}"/>
            </c:ext>
          </c:extLst>
        </c:ser>
        <c:dLbls>
          <c:showLegendKey val="0"/>
          <c:showVal val="0"/>
          <c:showCatName val="0"/>
          <c:showSerName val="0"/>
          <c:showPercent val="0"/>
          <c:showBubbleSize val="0"/>
        </c:dLbls>
        <c:gapWidth val="44"/>
        <c:axId val="599851080"/>
        <c:axId val="599854320"/>
      </c:barChart>
      <c:catAx>
        <c:axId val="599851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o-RO"/>
          </a:p>
        </c:txPr>
        <c:crossAx val="599854320"/>
        <c:crosses val="autoZero"/>
        <c:auto val="1"/>
        <c:lblAlgn val="ctr"/>
        <c:lblOffset val="100"/>
        <c:noMultiLvlLbl val="0"/>
      </c:catAx>
      <c:valAx>
        <c:axId val="599854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59985108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'Slide7  Răspuns la nevoi_temati'!$B$30</c:f>
              <c:strCache>
                <c:ptCount val="1"/>
                <c:pt idx="0">
                  <c:v>Câteva sau deloc</c:v>
                </c:pt>
              </c:strCache>
            </c:strRef>
          </c:tx>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FE45-4FAB-A957-05322B421F29}"/>
              </c:ext>
            </c:extLst>
          </c:dPt>
          <c:dPt>
            <c:idx val="1"/>
            <c:invertIfNegative val="0"/>
            <c:bubble3D val="0"/>
            <c:spPr>
              <a:solidFill>
                <a:srgbClr val="00B0F0"/>
              </a:solidFill>
              <a:ln>
                <a:noFill/>
              </a:ln>
              <a:effectLst/>
            </c:spPr>
            <c:extLst>
              <c:ext xmlns:c16="http://schemas.microsoft.com/office/drawing/2014/chart" uri="{C3380CC4-5D6E-409C-BE32-E72D297353CC}">
                <c16:uniqueId val="{00000003-FE45-4FAB-A957-05322B421F29}"/>
              </c:ext>
            </c:extLst>
          </c:dPt>
          <c:dPt>
            <c:idx val="2"/>
            <c:invertIfNegative val="0"/>
            <c:bubble3D val="0"/>
            <c:spPr>
              <a:solidFill>
                <a:srgbClr val="00B0F0"/>
              </a:solidFill>
              <a:ln>
                <a:noFill/>
              </a:ln>
              <a:effectLst/>
            </c:spPr>
            <c:extLst>
              <c:ext xmlns:c16="http://schemas.microsoft.com/office/drawing/2014/chart" uri="{C3380CC4-5D6E-409C-BE32-E72D297353CC}">
                <c16:uniqueId val="{00000005-FE45-4FAB-A957-05322B421F29}"/>
              </c:ext>
            </c:extLst>
          </c:dPt>
          <c:dPt>
            <c:idx val="3"/>
            <c:invertIfNegative val="0"/>
            <c:bubble3D val="0"/>
            <c:spPr>
              <a:solidFill>
                <a:srgbClr val="00B0F0"/>
              </a:solidFill>
              <a:ln>
                <a:noFill/>
              </a:ln>
              <a:effectLst/>
            </c:spPr>
            <c:extLst>
              <c:ext xmlns:c16="http://schemas.microsoft.com/office/drawing/2014/chart" uri="{C3380CC4-5D6E-409C-BE32-E72D297353CC}">
                <c16:uniqueId val="{00000007-FE45-4FAB-A957-05322B421F29}"/>
              </c:ext>
            </c:extLst>
          </c:dPt>
          <c:dPt>
            <c:idx val="4"/>
            <c:invertIfNegative val="0"/>
            <c:bubble3D val="0"/>
            <c:spPr>
              <a:solidFill>
                <a:srgbClr val="00B0F0"/>
              </a:solidFill>
              <a:ln>
                <a:noFill/>
              </a:ln>
              <a:effectLst/>
            </c:spPr>
            <c:extLst>
              <c:ext xmlns:c16="http://schemas.microsoft.com/office/drawing/2014/chart" uri="{C3380CC4-5D6E-409C-BE32-E72D297353CC}">
                <c16:uniqueId val="{00000009-FE45-4FAB-A957-05322B421F29}"/>
              </c:ext>
            </c:extLst>
          </c:dPt>
          <c:dPt>
            <c:idx val="6"/>
            <c:invertIfNegative val="0"/>
            <c:bubble3D val="0"/>
            <c:spPr>
              <a:solidFill>
                <a:srgbClr val="7030A0"/>
              </a:solidFill>
              <a:ln>
                <a:noFill/>
              </a:ln>
              <a:effectLst/>
            </c:spPr>
            <c:extLst>
              <c:ext xmlns:c16="http://schemas.microsoft.com/office/drawing/2014/chart" uri="{C3380CC4-5D6E-409C-BE32-E72D297353CC}">
                <c16:uniqueId val="{0000000B-FE45-4FAB-A957-05322B421F29}"/>
              </c:ext>
            </c:extLst>
          </c:dPt>
          <c:dPt>
            <c:idx val="7"/>
            <c:invertIfNegative val="0"/>
            <c:bubble3D val="0"/>
            <c:spPr>
              <a:solidFill>
                <a:srgbClr val="7030A0"/>
              </a:solidFill>
              <a:ln>
                <a:noFill/>
              </a:ln>
              <a:effectLst/>
            </c:spPr>
            <c:extLst>
              <c:ext xmlns:c16="http://schemas.microsoft.com/office/drawing/2014/chart" uri="{C3380CC4-5D6E-409C-BE32-E72D297353CC}">
                <c16:uniqueId val="{0000000D-FE45-4FAB-A957-05322B421F29}"/>
              </c:ext>
            </c:extLst>
          </c:dPt>
          <c:dPt>
            <c:idx val="8"/>
            <c:invertIfNegative val="0"/>
            <c:bubble3D val="0"/>
            <c:spPr>
              <a:solidFill>
                <a:srgbClr val="7030A0"/>
              </a:solidFill>
              <a:ln>
                <a:noFill/>
              </a:ln>
              <a:effectLst/>
            </c:spPr>
            <c:extLst>
              <c:ext xmlns:c16="http://schemas.microsoft.com/office/drawing/2014/chart" uri="{C3380CC4-5D6E-409C-BE32-E72D297353CC}">
                <c16:uniqueId val="{0000000F-FE45-4FAB-A957-05322B421F29}"/>
              </c:ext>
            </c:extLst>
          </c:dPt>
          <c:dPt>
            <c:idx val="9"/>
            <c:invertIfNegative val="0"/>
            <c:bubble3D val="0"/>
            <c:spPr>
              <a:solidFill>
                <a:srgbClr val="7030A0"/>
              </a:solidFill>
              <a:ln>
                <a:noFill/>
              </a:ln>
              <a:effectLst/>
            </c:spPr>
            <c:extLst>
              <c:ext xmlns:c16="http://schemas.microsoft.com/office/drawing/2014/chart" uri="{C3380CC4-5D6E-409C-BE32-E72D297353CC}">
                <c16:uniqueId val="{00000011-FE45-4FAB-A957-05322B421F29}"/>
              </c:ext>
            </c:extLst>
          </c:dPt>
          <c:dPt>
            <c:idx val="10"/>
            <c:invertIfNegative val="0"/>
            <c:bubble3D val="0"/>
            <c:spPr>
              <a:solidFill>
                <a:srgbClr val="7030A0"/>
              </a:solidFill>
              <a:ln>
                <a:noFill/>
              </a:ln>
              <a:effectLst/>
            </c:spPr>
            <c:extLst>
              <c:ext xmlns:c16="http://schemas.microsoft.com/office/drawing/2014/chart" uri="{C3380CC4-5D6E-409C-BE32-E72D297353CC}">
                <c16:uniqueId val="{00000013-FE45-4FAB-A957-05322B421F29}"/>
              </c:ext>
            </c:extLst>
          </c:dPt>
          <c:dPt>
            <c:idx val="11"/>
            <c:invertIfNegative val="0"/>
            <c:bubble3D val="0"/>
            <c:spPr>
              <a:solidFill>
                <a:srgbClr val="7030A0"/>
              </a:solidFill>
              <a:ln>
                <a:noFill/>
              </a:ln>
              <a:effectLst/>
            </c:spPr>
            <c:extLst>
              <c:ext xmlns:c16="http://schemas.microsoft.com/office/drawing/2014/chart" uri="{C3380CC4-5D6E-409C-BE32-E72D297353CC}">
                <c16:uniqueId val="{00000015-FE45-4FAB-A957-05322B421F29}"/>
              </c:ext>
            </c:extLst>
          </c:dPt>
          <c:dPt>
            <c:idx val="12"/>
            <c:invertIfNegative val="0"/>
            <c:bubble3D val="0"/>
            <c:spPr>
              <a:solidFill>
                <a:srgbClr val="7030A0"/>
              </a:solidFill>
              <a:ln>
                <a:noFill/>
              </a:ln>
              <a:effectLst/>
            </c:spPr>
            <c:extLst>
              <c:ext xmlns:c16="http://schemas.microsoft.com/office/drawing/2014/chart" uri="{C3380CC4-5D6E-409C-BE32-E72D297353CC}">
                <c16:uniqueId val="{00000017-FE45-4FAB-A957-05322B421F29}"/>
              </c:ext>
            </c:extLst>
          </c:dPt>
          <c:dPt>
            <c:idx val="13"/>
            <c:invertIfNegative val="0"/>
            <c:bubble3D val="0"/>
            <c:spPr>
              <a:solidFill>
                <a:srgbClr val="7030A0"/>
              </a:solidFill>
              <a:ln>
                <a:noFill/>
              </a:ln>
              <a:effectLst/>
            </c:spPr>
            <c:extLst>
              <c:ext xmlns:c16="http://schemas.microsoft.com/office/drawing/2014/chart" uri="{C3380CC4-5D6E-409C-BE32-E72D297353CC}">
                <c16:uniqueId val="{00000019-FE45-4FAB-A957-05322B421F29}"/>
              </c:ext>
            </c:extLst>
          </c:dPt>
          <c:dPt>
            <c:idx val="15"/>
            <c:invertIfNegative val="0"/>
            <c:bubble3D val="0"/>
            <c:spPr>
              <a:solidFill>
                <a:srgbClr val="FFC000"/>
              </a:solidFill>
              <a:ln>
                <a:noFill/>
              </a:ln>
              <a:effectLst/>
            </c:spPr>
            <c:extLst>
              <c:ext xmlns:c16="http://schemas.microsoft.com/office/drawing/2014/chart" uri="{C3380CC4-5D6E-409C-BE32-E72D297353CC}">
                <c16:uniqueId val="{0000001B-FE45-4FAB-A957-05322B421F29}"/>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j-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'Slide7  Răspuns la nevoi_temati'!$A$31:$A$46</c:f>
              <c:strCache>
                <c:ptCount val="16"/>
                <c:pt idx="0">
                  <c:v>Sport</c:v>
                </c:pt>
                <c:pt idx="1">
                  <c:v>Divertisment și celebrități</c:v>
                </c:pt>
                <c:pt idx="2">
                  <c:v>Distractive</c:v>
                </c:pt>
                <c:pt idx="3">
                  <c:v>Cultură</c:v>
                </c:pt>
                <c:pt idx="4">
                  <c:v>Starea de bine</c:v>
                </c:pt>
                <c:pt idx="6">
                  <c:v>Politic</c:v>
                </c:pt>
                <c:pt idx="7">
                  <c:v>Internațional</c:v>
                </c:pt>
                <c:pt idx="8">
                  <c:v>Mediu</c:v>
                </c:pt>
                <c:pt idx="9">
                  <c:v>Știință</c:v>
                </c:pt>
                <c:pt idx="10">
                  <c:v>Economie</c:v>
                </c:pt>
                <c:pt idx="11">
                  <c:v>Educație</c:v>
                </c:pt>
                <c:pt idx="12">
                  <c:v>Infracțiuni</c:v>
                </c:pt>
                <c:pt idx="13">
                  <c:v>Justiția socială</c:v>
                </c:pt>
                <c:pt idx="15">
                  <c:v>Locale</c:v>
                </c:pt>
              </c:strCache>
            </c:strRef>
          </c:cat>
          <c:val>
            <c:numRef>
              <c:f>'Slide7  Răspuns la nevoi_temati'!$B$31:$B$46</c:f>
              <c:numCache>
                <c:formatCode>0%</c:formatCode>
                <c:ptCount val="16"/>
                <c:pt idx="0">
                  <c:v>0.25</c:v>
                </c:pt>
                <c:pt idx="1">
                  <c:v>0.34</c:v>
                </c:pt>
                <c:pt idx="2">
                  <c:v>0.35</c:v>
                </c:pt>
                <c:pt idx="3">
                  <c:v>0.37</c:v>
                </c:pt>
                <c:pt idx="4">
                  <c:v>0.39</c:v>
                </c:pt>
                <c:pt idx="6">
                  <c:v>0.27</c:v>
                </c:pt>
                <c:pt idx="7">
                  <c:v>0.3</c:v>
                </c:pt>
                <c:pt idx="8">
                  <c:v>0.33</c:v>
                </c:pt>
                <c:pt idx="9">
                  <c:v>0.35</c:v>
                </c:pt>
                <c:pt idx="10">
                  <c:v>0.36</c:v>
                </c:pt>
                <c:pt idx="11">
                  <c:v>0.37</c:v>
                </c:pt>
                <c:pt idx="12">
                  <c:v>0.38</c:v>
                </c:pt>
                <c:pt idx="13">
                  <c:v>0.41</c:v>
                </c:pt>
                <c:pt idx="15">
                  <c:v>0.37</c:v>
                </c:pt>
              </c:numCache>
            </c:numRef>
          </c:val>
          <c:extLst>
            <c:ext xmlns:c16="http://schemas.microsoft.com/office/drawing/2014/chart" uri="{C3380CC4-5D6E-409C-BE32-E72D297353CC}">
              <c16:uniqueId val="{0000001C-FE45-4FAB-A957-05322B421F29}"/>
            </c:ext>
          </c:extLst>
        </c:ser>
        <c:dLbls>
          <c:showLegendKey val="0"/>
          <c:showVal val="0"/>
          <c:showCatName val="0"/>
          <c:showSerName val="0"/>
          <c:showPercent val="0"/>
          <c:showBubbleSize val="0"/>
        </c:dLbls>
        <c:gapWidth val="44"/>
        <c:axId val="601794488"/>
        <c:axId val="601793768"/>
      </c:barChart>
      <c:catAx>
        <c:axId val="601794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o-RO"/>
          </a:p>
        </c:txPr>
        <c:crossAx val="601793768"/>
        <c:crosses val="autoZero"/>
        <c:auto val="1"/>
        <c:lblAlgn val="ctr"/>
        <c:lblOffset val="100"/>
        <c:noMultiLvlLbl val="0"/>
      </c:catAx>
      <c:valAx>
        <c:axId val="6017937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60179448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Foaie4!$B$3</c:f>
              <c:strCache>
                <c:ptCount val="1"/>
                <c:pt idx="0">
                  <c:v>Încredere</c:v>
                </c:pt>
              </c:strCache>
            </c:strRef>
          </c:tx>
          <c:spPr>
            <a:solidFill>
              <a:srgbClr val="238AFF"/>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rgbClr val="00B0F0"/>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Foaie4!$C$2:$G$2</c:f>
              <c:numCache>
                <c:formatCode>General</c:formatCode>
                <c:ptCount val="5"/>
                <c:pt idx="0">
                  <c:v>2020</c:v>
                </c:pt>
                <c:pt idx="1">
                  <c:v>2021</c:v>
                </c:pt>
                <c:pt idx="2">
                  <c:v>2022</c:v>
                </c:pt>
                <c:pt idx="3">
                  <c:v>2023</c:v>
                </c:pt>
                <c:pt idx="4">
                  <c:v>2024</c:v>
                </c:pt>
              </c:numCache>
            </c:numRef>
          </c:cat>
          <c:val>
            <c:numRef>
              <c:f>Foaie4!$C$3:$G$3</c:f>
              <c:numCache>
                <c:formatCode>0%</c:formatCode>
                <c:ptCount val="5"/>
                <c:pt idx="0">
                  <c:v>0.44</c:v>
                </c:pt>
                <c:pt idx="1">
                  <c:v>0.42</c:v>
                </c:pt>
                <c:pt idx="2">
                  <c:v>0.33</c:v>
                </c:pt>
                <c:pt idx="3">
                  <c:v>0.32</c:v>
                </c:pt>
                <c:pt idx="4">
                  <c:v>0.27</c:v>
                </c:pt>
              </c:numCache>
            </c:numRef>
          </c:val>
          <c:extLst>
            <c:ext xmlns:c16="http://schemas.microsoft.com/office/drawing/2014/chart" uri="{C3380CC4-5D6E-409C-BE32-E72D297353CC}">
              <c16:uniqueId val="{00000000-FE5E-4822-9637-EE5BA6C6E2D3}"/>
            </c:ext>
          </c:extLst>
        </c:ser>
        <c:ser>
          <c:idx val="1"/>
          <c:order val="1"/>
          <c:tx>
            <c:strRef>
              <c:f>Foaie4!$B$4</c:f>
              <c:strCache>
                <c:ptCount val="1"/>
                <c:pt idx="0">
                  <c:v>Neîncredere</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lumMod val="7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Foaie4!$C$2:$G$2</c:f>
              <c:numCache>
                <c:formatCode>General</c:formatCode>
                <c:ptCount val="5"/>
                <c:pt idx="0">
                  <c:v>2020</c:v>
                </c:pt>
                <c:pt idx="1">
                  <c:v>2021</c:v>
                </c:pt>
                <c:pt idx="2">
                  <c:v>2022</c:v>
                </c:pt>
                <c:pt idx="3">
                  <c:v>2023</c:v>
                </c:pt>
                <c:pt idx="4">
                  <c:v>2024</c:v>
                </c:pt>
              </c:numCache>
            </c:numRef>
          </c:cat>
          <c:val>
            <c:numRef>
              <c:f>Foaie4!$C$4:$G$4</c:f>
              <c:numCache>
                <c:formatCode>0%</c:formatCode>
                <c:ptCount val="5"/>
                <c:pt idx="0">
                  <c:v>0.24</c:v>
                </c:pt>
                <c:pt idx="1">
                  <c:v>0.28999999999999998</c:v>
                </c:pt>
                <c:pt idx="2">
                  <c:v>0.31</c:v>
                </c:pt>
                <c:pt idx="3">
                  <c:v>0.35</c:v>
                </c:pt>
                <c:pt idx="4">
                  <c:v>0.35</c:v>
                </c:pt>
              </c:numCache>
            </c:numRef>
          </c:val>
          <c:extLst>
            <c:ext xmlns:c16="http://schemas.microsoft.com/office/drawing/2014/chart" uri="{C3380CC4-5D6E-409C-BE32-E72D297353CC}">
              <c16:uniqueId val="{00000001-FE5E-4822-9637-EE5BA6C6E2D3}"/>
            </c:ext>
          </c:extLst>
        </c:ser>
        <c:ser>
          <c:idx val="2"/>
          <c:order val="2"/>
          <c:tx>
            <c:strRef>
              <c:f>Foaie4!$B$5</c:f>
              <c:strCache>
                <c:ptCount val="1"/>
                <c:pt idx="0">
                  <c:v>Nici încredere, nici neîncredere</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rgbClr val="7030A0"/>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Foaie4!$C$2:$G$2</c:f>
              <c:numCache>
                <c:formatCode>General</c:formatCode>
                <c:ptCount val="5"/>
                <c:pt idx="0">
                  <c:v>2020</c:v>
                </c:pt>
                <c:pt idx="1">
                  <c:v>2021</c:v>
                </c:pt>
                <c:pt idx="2">
                  <c:v>2022</c:v>
                </c:pt>
                <c:pt idx="3">
                  <c:v>2023</c:v>
                </c:pt>
                <c:pt idx="4">
                  <c:v>2024</c:v>
                </c:pt>
              </c:numCache>
            </c:numRef>
          </c:cat>
          <c:val>
            <c:numRef>
              <c:f>Foaie4!$C$5:$G$5</c:f>
              <c:numCache>
                <c:formatCode>0%</c:formatCode>
                <c:ptCount val="5"/>
                <c:pt idx="0">
                  <c:v>0.32</c:v>
                </c:pt>
                <c:pt idx="1">
                  <c:v>0.28999999999999998</c:v>
                </c:pt>
                <c:pt idx="2">
                  <c:v>0.35</c:v>
                </c:pt>
                <c:pt idx="3">
                  <c:v>0.33</c:v>
                </c:pt>
                <c:pt idx="4">
                  <c:v>0.38</c:v>
                </c:pt>
              </c:numCache>
            </c:numRef>
          </c:val>
          <c:extLst>
            <c:ext xmlns:c16="http://schemas.microsoft.com/office/drawing/2014/chart" uri="{C3380CC4-5D6E-409C-BE32-E72D297353CC}">
              <c16:uniqueId val="{00000002-FE5E-4822-9637-EE5BA6C6E2D3}"/>
            </c:ext>
          </c:extLst>
        </c:ser>
        <c:dLbls>
          <c:dLblPos val="outEnd"/>
          <c:showLegendKey val="0"/>
          <c:showVal val="1"/>
          <c:showCatName val="0"/>
          <c:showSerName val="0"/>
          <c:showPercent val="0"/>
          <c:showBubbleSize val="0"/>
        </c:dLbls>
        <c:gapWidth val="182"/>
        <c:axId val="321857008"/>
        <c:axId val="321851248"/>
      </c:barChart>
      <c:catAx>
        <c:axId val="3218570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o-RO"/>
          </a:p>
        </c:txPr>
        <c:crossAx val="321851248"/>
        <c:crosses val="autoZero"/>
        <c:auto val="1"/>
        <c:lblAlgn val="ctr"/>
        <c:lblOffset val="100"/>
        <c:noMultiLvlLbl val="0"/>
      </c:catAx>
      <c:valAx>
        <c:axId val="3218512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o-RO"/>
          </a:p>
        </c:txPr>
        <c:crossAx val="321857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ro-R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920" b="1" i="0" u="none" strike="noStrike" kern="1200" spc="0" baseline="0">
                <a:solidFill>
                  <a:schemeClr val="tx1"/>
                </a:solidFill>
                <a:latin typeface="+mn-lt"/>
                <a:ea typeface="+mn-ea"/>
                <a:cs typeface="+mn-cs"/>
              </a:defRPr>
            </a:pPr>
            <a:r>
              <a:rPr lang="en-US" dirty="0" err="1"/>
              <a:t>Încredere</a:t>
            </a:r>
            <a:r>
              <a:rPr lang="ro-RO" dirty="0"/>
              <a:t>a în presă - 2024</a:t>
            </a:r>
            <a:endParaRPr lang="en-US" dirty="0"/>
          </a:p>
        </c:rich>
      </c:tx>
      <c:layout>
        <c:manualLayout>
          <c:xMode val="edge"/>
          <c:yMode val="edge"/>
          <c:x val="0.25093188469157757"/>
          <c:y val="0"/>
        </c:manualLayout>
      </c:layout>
      <c:overlay val="0"/>
      <c:spPr>
        <a:noFill/>
        <a:ln>
          <a:noFill/>
        </a:ln>
        <a:effectLst/>
      </c:spPr>
      <c:txPr>
        <a:bodyPr rot="0" spcFirstLastPara="1" vertOverflow="ellipsis" vert="horz" wrap="square" anchor="ctr" anchorCtr="1"/>
        <a:lstStyle/>
        <a:p>
          <a:pPr algn="ctr">
            <a:defRPr sz="1920" b="1" i="0" u="none" strike="noStrike" kern="1200" spc="0" baseline="0">
              <a:solidFill>
                <a:schemeClr val="tx1"/>
              </a:solidFill>
              <a:latin typeface="+mn-lt"/>
              <a:ea typeface="+mn-ea"/>
              <a:cs typeface="+mn-cs"/>
            </a:defRPr>
          </a:pPr>
          <a:endParaRPr lang="ro-RO"/>
        </a:p>
      </c:txPr>
    </c:title>
    <c:autoTitleDeleted val="0"/>
    <c:plotArea>
      <c:layout>
        <c:manualLayout>
          <c:layoutTarget val="inner"/>
          <c:xMode val="edge"/>
          <c:yMode val="edge"/>
          <c:x val="0.12806982668478895"/>
          <c:y val="0.16031895428882906"/>
          <c:w val="0.85776013320581534"/>
          <c:h val="0.74389899442291885"/>
        </c:manualLayout>
      </c:layout>
      <c:lineChart>
        <c:grouping val="standard"/>
        <c:varyColors val="0"/>
        <c:ser>
          <c:idx val="0"/>
          <c:order val="0"/>
          <c:tx>
            <c:strRef>
              <c:f>Foaie1!$G$3</c:f>
              <c:strCache>
                <c:ptCount val="1"/>
                <c:pt idx="0">
                  <c:v>Încredere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Foaie1!$H$2:$L$2</c:f>
              <c:numCache>
                <c:formatCode>General</c:formatCode>
                <c:ptCount val="5"/>
                <c:pt idx="0">
                  <c:v>2020</c:v>
                </c:pt>
                <c:pt idx="1">
                  <c:v>2021</c:v>
                </c:pt>
                <c:pt idx="2">
                  <c:v>2022</c:v>
                </c:pt>
                <c:pt idx="3">
                  <c:v>2023</c:v>
                </c:pt>
                <c:pt idx="4">
                  <c:v>2024</c:v>
                </c:pt>
              </c:numCache>
            </c:numRef>
          </c:cat>
          <c:val>
            <c:numRef>
              <c:f>Foaie1!$H$3:$L$3</c:f>
              <c:numCache>
                <c:formatCode>0%</c:formatCode>
                <c:ptCount val="5"/>
                <c:pt idx="0">
                  <c:v>0.44</c:v>
                </c:pt>
                <c:pt idx="1">
                  <c:v>0.42</c:v>
                </c:pt>
                <c:pt idx="2">
                  <c:v>0.33</c:v>
                </c:pt>
                <c:pt idx="3">
                  <c:v>0.32</c:v>
                </c:pt>
                <c:pt idx="4">
                  <c:v>0.27</c:v>
                </c:pt>
              </c:numCache>
            </c:numRef>
          </c:val>
          <c:smooth val="0"/>
          <c:extLst>
            <c:ext xmlns:c16="http://schemas.microsoft.com/office/drawing/2014/chart" uri="{C3380CC4-5D6E-409C-BE32-E72D297353CC}">
              <c16:uniqueId val="{00000000-4F07-4E9E-8763-7F4D873B8D50}"/>
            </c:ext>
          </c:extLst>
        </c:ser>
        <c:dLbls>
          <c:dLblPos val="t"/>
          <c:showLegendKey val="0"/>
          <c:showVal val="1"/>
          <c:showCatName val="0"/>
          <c:showSerName val="0"/>
          <c:showPercent val="0"/>
          <c:showBubbleSize val="0"/>
        </c:dLbls>
        <c:smooth val="0"/>
        <c:axId val="1864572448"/>
        <c:axId val="1864572928"/>
      </c:lineChart>
      <c:catAx>
        <c:axId val="186457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1864572928"/>
        <c:crosses val="autoZero"/>
        <c:auto val="1"/>
        <c:lblAlgn val="ctr"/>
        <c:lblOffset val="100"/>
        <c:noMultiLvlLbl val="0"/>
      </c:catAx>
      <c:valAx>
        <c:axId val="1864572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1864572448"/>
        <c:crosses val="autoZero"/>
        <c:crossBetween val="between"/>
      </c:valAx>
      <c:spPr>
        <a:noFill/>
        <a:ln>
          <a:noFill/>
        </a:ln>
        <a:effectLst/>
      </c:spPr>
    </c:plotArea>
    <c:plotVisOnly val="1"/>
    <c:dispBlanksAs val="gap"/>
    <c:showDLblsOverMax val="0"/>
  </c:chart>
  <c:spPr>
    <a:noFill/>
    <a:ln>
      <a:noFill/>
    </a:ln>
    <a:effectLst/>
  </c:spPr>
  <c:txPr>
    <a:bodyPr/>
    <a:lstStyle/>
    <a:p>
      <a:pPr>
        <a:defRPr sz="1600" b="1">
          <a:solidFill>
            <a:schemeClr val="tx1"/>
          </a:solidFill>
        </a:defRPr>
      </a:pPr>
      <a:endParaRPr lang="ro-R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r>
              <a:rPr lang="en-US" dirty="0" err="1"/>
              <a:t>Neîncredere</a:t>
            </a:r>
            <a:r>
              <a:rPr lang="ro-RO" dirty="0"/>
              <a:t>a în presă – 2024 </a:t>
            </a:r>
            <a:endParaRPr lang="en-US" dirty="0"/>
          </a:p>
        </c:rich>
      </c:tx>
      <c:layout>
        <c:manualLayout>
          <c:xMode val="edge"/>
          <c:yMode val="edge"/>
          <c:x val="0.26849682886124426"/>
          <c:y val="0"/>
        </c:manualLayout>
      </c:layout>
      <c:overlay val="0"/>
      <c:spPr>
        <a:noFill/>
        <a:ln>
          <a:noFill/>
        </a:ln>
        <a:effectLst/>
      </c:spPr>
      <c:txPr>
        <a:bodyPr rot="0" spcFirstLastPara="1" vertOverflow="ellipsis" vert="horz" wrap="square" anchor="ctr" anchorCtr="1"/>
        <a:lstStyle/>
        <a:p>
          <a:pPr>
            <a:defRPr sz="1920" b="1" i="0" u="none" strike="noStrike" kern="1200" spc="0" baseline="0">
              <a:solidFill>
                <a:schemeClr val="tx1"/>
              </a:solidFill>
              <a:latin typeface="+mn-lt"/>
              <a:ea typeface="+mn-ea"/>
              <a:cs typeface="+mn-cs"/>
            </a:defRPr>
          </a:pPr>
          <a:endParaRPr lang="ro-RO"/>
        </a:p>
      </c:txPr>
    </c:title>
    <c:autoTitleDeleted val="0"/>
    <c:plotArea>
      <c:layout/>
      <c:lineChart>
        <c:grouping val="standard"/>
        <c:varyColors val="0"/>
        <c:ser>
          <c:idx val="0"/>
          <c:order val="0"/>
          <c:tx>
            <c:strRef>
              <c:f>Foaie1!$G$7</c:f>
              <c:strCache>
                <c:ptCount val="1"/>
                <c:pt idx="0">
                  <c:v>Neîncredere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ro-R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Foaie1!$H$6:$L$6</c:f>
              <c:numCache>
                <c:formatCode>General</c:formatCode>
                <c:ptCount val="5"/>
                <c:pt idx="0">
                  <c:v>2020</c:v>
                </c:pt>
                <c:pt idx="1">
                  <c:v>2021</c:v>
                </c:pt>
                <c:pt idx="2">
                  <c:v>2022</c:v>
                </c:pt>
                <c:pt idx="3">
                  <c:v>2023</c:v>
                </c:pt>
                <c:pt idx="4">
                  <c:v>2024</c:v>
                </c:pt>
              </c:numCache>
            </c:numRef>
          </c:cat>
          <c:val>
            <c:numRef>
              <c:f>Foaie1!$H$7:$L$7</c:f>
              <c:numCache>
                <c:formatCode>0%</c:formatCode>
                <c:ptCount val="5"/>
                <c:pt idx="0">
                  <c:v>0.24</c:v>
                </c:pt>
                <c:pt idx="1">
                  <c:v>0.28999999999999998</c:v>
                </c:pt>
                <c:pt idx="2">
                  <c:v>0.31</c:v>
                </c:pt>
                <c:pt idx="3">
                  <c:v>0.35</c:v>
                </c:pt>
                <c:pt idx="4">
                  <c:v>0.35</c:v>
                </c:pt>
              </c:numCache>
            </c:numRef>
          </c:val>
          <c:smooth val="0"/>
          <c:extLst>
            <c:ext xmlns:c16="http://schemas.microsoft.com/office/drawing/2014/chart" uri="{C3380CC4-5D6E-409C-BE32-E72D297353CC}">
              <c16:uniqueId val="{00000000-D989-4E9B-A7D4-7FE328A698F7}"/>
            </c:ext>
          </c:extLst>
        </c:ser>
        <c:dLbls>
          <c:dLblPos val="t"/>
          <c:showLegendKey val="0"/>
          <c:showVal val="1"/>
          <c:showCatName val="0"/>
          <c:showSerName val="0"/>
          <c:showPercent val="0"/>
          <c:showBubbleSize val="0"/>
        </c:dLbls>
        <c:smooth val="0"/>
        <c:axId val="2028262048"/>
        <c:axId val="2028262528"/>
      </c:lineChart>
      <c:catAx>
        <c:axId val="2028262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2028262528"/>
        <c:crosses val="autoZero"/>
        <c:auto val="1"/>
        <c:lblAlgn val="ctr"/>
        <c:lblOffset val="100"/>
        <c:noMultiLvlLbl val="0"/>
      </c:catAx>
      <c:valAx>
        <c:axId val="2028262528"/>
        <c:scaling>
          <c:orientation val="minMax"/>
          <c:max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2028262048"/>
        <c:crosses val="autoZero"/>
        <c:crossBetween val="between"/>
      </c:valAx>
      <c:spPr>
        <a:noFill/>
        <a:ln>
          <a:noFill/>
        </a:ln>
        <a:effectLst/>
      </c:spPr>
    </c:plotArea>
    <c:plotVisOnly val="1"/>
    <c:dispBlanksAs val="gap"/>
    <c:showDLblsOverMax val="0"/>
  </c:chart>
  <c:spPr>
    <a:noFill/>
    <a:ln>
      <a:noFill/>
    </a:ln>
    <a:effectLst/>
  </c:spPr>
  <c:txPr>
    <a:bodyPr/>
    <a:lstStyle/>
    <a:p>
      <a:pPr>
        <a:defRPr sz="1600" b="1">
          <a:solidFill>
            <a:schemeClr val="tx1"/>
          </a:solidFill>
        </a:defRPr>
      </a:pPr>
      <a:endParaRPr lang="ro-RO"/>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Foaie4!$B$22</c:f>
              <c:strCache>
                <c:ptCount val="1"/>
                <c:pt idx="0">
                  <c:v>De acord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effectLst/>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Foaie4!$C$20:$F$21</c:f>
              <c:strCache>
                <c:ptCount val="4"/>
                <c:pt idx="0">
                  <c:v>2024</c:v>
                </c:pt>
                <c:pt idx="1">
                  <c:v>2023</c:v>
                </c:pt>
                <c:pt idx="2">
                  <c:v>2022</c:v>
                </c:pt>
                <c:pt idx="3">
                  <c:v>2021</c:v>
                </c:pt>
              </c:strCache>
            </c:strRef>
          </c:cat>
          <c:val>
            <c:numRef>
              <c:f>Foaie4!$C$22:$F$22</c:f>
              <c:numCache>
                <c:formatCode>0%</c:formatCode>
                <c:ptCount val="4"/>
                <c:pt idx="0">
                  <c:v>0.27</c:v>
                </c:pt>
                <c:pt idx="1">
                  <c:v>0.32</c:v>
                </c:pt>
                <c:pt idx="2">
                  <c:v>0.33</c:v>
                </c:pt>
                <c:pt idx="3">
                  <c:v>0.42</c:v>
                </c:pt>
              </c:numCache>
            </c:numRef>
          </c:val>
          <c:extLst>
            <c:ext xmlns:c16="http://schemas.microsoft.com/office/drawing/2014/chart" uri="{C3380CC4-5D6E-409C-BE32-E72D297353CC}">
              <c16:uniqueId val="{00000000-8C2D-4E11-A67D-AF2C9E6570F7}"/>
            </c:ext>
          </c:extLst>
        </c:ser>
        <c:ser>
          <c:idx val="1"/>
          <c:order val="1"/>
          <c:tx>
            <c:strRef>
              <c:f>Foaie4!$B$23</c:f>
              <c:strCache>
                <c:ptCount val="1"/>
                <c:pt idx="0">
                  <c:v>Dezacord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Foaie4!$C$20:$F$21</c:f>
              <c:strCache>
                <c:ptCount val="4"/>
                <c:pt idx="0">
                  <c:v>2024</c:v>
                </c:pt>
                <c:pt idx="1">
                  <c:v>2023</c:v>
                </c:pt>
                <c:pt idx="2">
                  <c:v>2022</c:v>
                </c:pt>
                <c:pt idx="3">
                  <c:v>2021</c:v>
                </c:pt>
              </c:strCache>
            </c:strRef>
          </c:cat>
          <c:val>
            <c:numRef>
              <c:f>Foaie4!$C$23:$F$23</c:f>
              <c:numCache>
                <c:formatCode>0%</c:formatCode>
                <c:ptCount val="4"/>
                <c:pt idx="0">
                  <c:v>0.35</c:v>
                </c:pt>
                <c:pt idx="1">
                  <c:v>0.35</c:v>
                </c:pt>
                <c:pt idx="2">
                  <c:v>0.31</c:v>
                </c:pt>
                <c:pt idx="3">
                  <c:v>0.28999999999999998</c:v>
                </c:pt>
              </c:numCache>
            </c:numRef>
          </c:val>
          <c:extLst>
            <c:ext xmlns:c16="http://schemas.microsoft.com/office/drawing/2014/chart" uri="{C3380CC4-5D6E-409C-BE32-E72D297353CC}">
              <c16:uniqueId val="{00000001-8C2D-4E11-A67D-AF2C9E6570F7}"/>
            </c:ext>
          </c:extLst>
        </c:ser>
        <c:dLbls>
          <c:dLblPos val="ctr"/>
          <c:showLegendKey val="0"/>
          <c:showVal val="1"/>
          <c:showCatName val="0"/>
          <c:showSerName val="0"/>
          <c:showPercent val="0"/>
          <c:showBubbleSize val="0"/>
        </c:dLbls>
        <c:gapWidth val="150"/>
        <c:overlap val="100"/>
        <c:axId val="147459168"/>
        <c:axId val="147457248"/>
      </c:barChart>
      <c:catAx>
        <c:axId val="1474591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147457248"/>
        <c:crosses val="autoZero"/>
        <c:auto val="1"/>
        <c:lblAlgn val="ctr"/>
        <c:lblOffset val="100"/>
        <c:noMultiLvlLbl val="0"/>
      </c:catAx>
      <c:valAx>
        <c:axId val="1474572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crossAx val="147459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legend>
    <c:plotVisOnly val="1"/>
    <c:dispBlanksAs val="gap"/>
    <c:showDLblsOverMax val="0"/>
  </c:chart>
  <c:spPr>
    <a:noFill/>
    <a:ln>
      <a:noFill/>
    </a:ln>
    <a:effectLst/>
  </c:spPr>
  <c:txPr>
    <a:bodyPr/>
    <a:lstStyle/>
    <a:p>
      <a:pPr>
        <a:defRPr sz="1600" b="1"/>
      </a:pPr>
      <a:endParaRPr lang="ro-R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ro-RO" sz="1200" b="1">
                <a:solidFill>
                  <a:sysClr val="windowText" lastClr="000000"/>
                </a:solidFill>
              </a:rPr>
              <a:t>În principal AI, cu o supraveghere umană redusă</a:t>
            </a:r>
          </a:p>
        </c:rich>
      </c:tx>
      <c:layout>
        <c:manualLayout>
          <c:xMode val="edge"/>
          <c:yMode val="edge"/>
          <c:x val="2.6270778652668424E-2"/>
          <c:y val="4.629629629629629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11199803149606299"/>
          <c:y val="0.15194444444444444"/>
          <c:w val="0.82893941382327208"/>
          <c:h val="0.27653091603445273"/>
        </c:manualLayout>
      </c:layout>
      <c:barChart>
        <c:barDir val="bar"/>
        <c:grouping val="percentStacked"/>
        <c:varyColors val="0"/>
        <c:ser>
          <c:idx val="0"/>
          <c:order val="0"/>
          <c:tx>
            <c:strRef>
              <c:f>'Utilizare AI, Europa și SUA'!$D$9</c:f>
              <c:strCache>
                <c:ptCount val="1"/>
                <c:pt idx="0">
                  <c:v>foarte/ oarecum confortabil</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SUA'!$E$8:$F$8</c:f>
              <c:strCache>
                <c:ptCount val="2"/>
                <c:pt idx="0">
                  <c:v>SUA</c:v>
                </c:pt>
                <c:pt idx="1">
                  <c:v>Europa</c:v>
                </c:pt>
              </c:strCache>
            </c:strRef>
          </c:cat>
          <c:val>
            <c:numRef>
              <c:f>'Utilizare AI, Europa și SUA'!$E$9:$F$9</c:f>
              <c:numCache>
                <c:formatCode>0%</c:formatCode>
                <c:ptCount val="2"/>
                <c:pt idx="0">
                  <c:v>0.23</c:v>
                </c:pt>
                <c:pt idx="1">
                  <c:v>0.15</c:v>
                </c:pt>
              </c:numCache>
            </c:numRef>
          </c:val>
          <c:extLst>
            <c:ext xmlns:c16="http://schemas.microsoft.com/office/drawing/2014/chart" uri="{C3380CC4-5D6E-409C-BE32-E72D297353CC}">
              <c16:uniqueId val="{00000000-E0EF-4A94-8EA1-B3DD036FF420}"/>
            </c:ext>
          </c:extLst>
        </c:ser>
        <c:ser>
          <c:idx val="1"/>
          <c:order val="1"/>
          <c:tx>
            <c:strRef>
              <c:f>'Utilizare AI, Europa și SUA'!$D$10</c:f>
              <c:strCache>
                <c:ptCount val="1"/>
                <c:pt idx="0">
                  <c:v>nici confortabil, nici inconfortabil</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SUA'!$E$8:$F$8</c:f>
              <c:strCache>
                <c:ptCount val="2"/>
                <c:pt idx="0">
                  <c:v>SUA</c:v>
                </c:pt>
                <c:pt idx="1">
                  <c:v>Europa</c:v>
                </c:pt>
              </c:strCache>
            </c:strRef>
          </c:cat>
          <c:val>
            <c:numRef>
              <c:f>'Utilizare AI, Europa și SUA'!$E$10:$F$10</c:f>
              <c:numCache>
                <c:formatCode>0%</c:formatCode>
                <c:ptCount val="2"/>
                <c:pt idx="0">
                  <c:v>0.18</c:v>
                </c:pt>
                <c:pt idx="1">
                  <c:v>0.27</c:v>
                </c:pt>
              </c:numCache>
            </c:numRef>
          </c:val>
          <c:extLst>
            <c:ext xmlns:c16="http://schemas.microsoft.com/office/drawing/2014/chart" uri="{C3380CC4-5D6E-409C-BE32-E72D297353CC}">
              <c16:uniqueId val="{00000001-E0EF-4A94-8EA1-B3DD036FF420}"/>
            </c:ext>
          </c:extLst>
        </c:ser>
        <c:ser>
          <c:idx val="2"/>
          <c:order val="2"/>
          <c:tx>
            <c:strRef>
              <c:f>'Utilizare AI, Europa și SUA'!$D$11</c:f>
              <c:strCache>
                <c:ptCount val="1"/>
                <c:pt idx="0">
                  <c:v>foarte/ oarecum inconfortabil</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SUA'!$E$8:$F$8</c:f>
              <c:strCache>
                <c:ptCount val="2"/>
                <c:pt idx="0">
                  <c:v>SUA</c:v>
                </c:pt>
                <c:pt idx="1">
                  <c:v>Europa</c:v>
                </c:pt>
              </c:strCache>
            </c:strRef>
          </c:cat>
          <c:val>
            <c:numRef>
              <c:f>'Utilizare AI, Europa și SUA'!$E$11:$F$11</c:f>
              <c:numCache>
                <c:formatCode>0%</c:formatCode>
                <c:ptCount val="2"/>
                <c:pt idx="0">
                  <c:v>0.52</c:v>
                </c:pt>
                <c:pt idx="1">
                  <c:v>0.47</c:v>
                </c:pt>
              </c:numCache>
            </c:numRef>
          </c:val>
          <c:extLst>
            <c:ext xmlns:c16="http://schemas.microsoft.com/office/drawing/2014/chart" uri="{C3380CC4-5D6E-409C-BE32-E72D297353CC}">
              <c16:uniqueId val="{00000002-E0EF-4A94-8EA1-B3DD036FF420}"/>
            </c:ext>
          </c:extLst>
        </c:ser>
        <c:ser>
          <c:idx val="3"/>
          <c:order val="3"/>
          <c:tx>
            <c:strRef>
              <c:f>'Utilizare AI, Europa și SUA'!$D$12</c:f>
              <c:strCache>
                <c:ptCount val="1"/>
                <c:pt idx="0">
                  <c:v>nu știu</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SUA'!$E$8:$F$8</c:f>
              <c:strCache>
                <c:ptCount val="2"/>
                <c:pt idx="0">
                  <c:v>SUA</c:v>
                </c:pt>
                <c:pt idx="1">
                  <c:v>Europa</c:v>
                </c:pt>
              </c:strCache>
            </c:strRef>
          </c:cat>
          <c:val>
            <c:numRef>
              <c:f>'Utilizare AI, Europa și SUA'!$E$12:$F$12</c:f>
              <c:numCache>
                <c:formatCode>0%</c:formatCode>
                <c:ptCount val="2"/>
                <c:pt idx="0">
                  <c:v>7.0000000000000007E-2</c:v>
                </c:pt>
                <c:pt idx="1">
                  <c:v>0.11</c:v>
                </c:pt>
              </c:numCache>
            </c:numRef>
          </c:val>
          <c:extLst>
            <c:ext xmlns:c16="http://schemas.microsoft.com/office/drawing/2014/chart" uri="{C3380CC4-5D6E-409C-BE32-E72D297353CC}">
              <c16:uniqueId val="{00000003-E0EF-4A94-8EA1-B3DD036FF420}"/>
            </c:ext>
          </c:extLst>
        </c:ser>
        <c:dLbls>
          <c:showLegendKey val="0"/>
          <c:showVal val="0"/>
          <c:showCatName val="0"/>
          <c:showSerName val="0"/>
          <c:showPercent val="0"/>
          <c:showBubbleSize val="0"/>
        </c:dLbls>
        <c:gapWidth val="44"/>
        <c:overlap val="100"/>
        <c:axId val="554899232"/>
        <c:axId val="554901752"/>
      </c:barChart>
      <c:catAx>
        <c:axId val="5548992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o-RO"/>
          </a:p>
        </c:txPr>
        <c:crossAx val="554901752"/>
        <c:crosses val="autoZero"/>
        <c:auto val="1"/>
        <c:lblAlgn val="ctr"/>
        <c:lblOffset val="100"/>
        <c:noMultiLvlLbl val="0"/>
      </c:catAx>
      <c:valAx>
        <c:axId val="554901752"/>
        <c:scaling>
          <c:orientation val="minMax"/>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554899232"/>
        <c:crosses val="autoZero"/>
        <c:crossBetween val="between"/>
      </c:valAx>
      <c:spPr>
        <a:noFill/>
        <a:ln>
          <a:noFill/>
        </a:ln>
        <a:effectLst/>
      </c:spPr>
    </c:plotArea>
    <c:legend>
      <c:legendPos val="b"/>
      <c:layout>
        <c:manualLayout>
          <c:xMode val="edge"/>
          <c:yMode val="edge"/>
          <c:x val="3.4775356672330865E-2"/>
          <c:y val="0.57225041193700732"/>
          <c:w val="0.92547590212516939"/>
          <c:h val="0.1849125560102627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ro-RO"/>
        </a:p>
      </c:txPr>
    </c:legend>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152853394980085"/>
          <c:y val="3.1576915443937072E-2"/>
          <c:w val="0.87135813235719772"/>
          <c:h val="0.80976253345864646"/>
        </c:manualLayout>
      </c:layout>
      <c:barChart>
        <c:barDir val="bar"/>
        <c:grouping val="stacked"/>
        <c:varyColors val="0"/>
        <c:ser>
          <c:idx val="0"/>
          <c:order val="0"/>
          <c:tx>
            <c:strRef>
              <c:f>Foaie4!$C$78</c:f>
              <c:strCache>
                <c:ptCount val="1"/>
                <c:pt idx="0">
                  <c:v>Am încredere</c:v>
                </c:pt>
              </c:strCache>
            </c:strRef>
          </c:tx>
          <c:spPr>
            <a:solidFill>
              <a:srgbClr val="D5058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Foaie4!$B$79:$B$92</c:f>
              <c:strCache>
                <c:ptCount val="14"/>
                <c:pt idx="0">
                  <c:v>Romania TV</c:v>
                </c:pt>
                <c:pt idx="1">
                  <c:v>Realitatea Plus</c:v>
                </c:pt>
                <c:pt idx="2">
                  <c:v>Ziare.com</c:v>
                </c:pt>
                <c:pt idx="3">
                  <c:v>Libertatea</c:v>
                </c:pt>
                <c:pt idx="4">
                  <c:v>Antena 3 CNN</c:v>
                </c:pt>
                <c:pt idx="5">
                  <c:v>Hotnews</c:v>
                </c:pt>
                <c:pt idx="6">
                  <c:v>Kanal D</c:v>
                </c:pt>
                <c:pt idx="7">
                  <c:v>Știri pe surse</c:v>
                </c:pt>
                <c:pt idx="8">
                  <c:v>Adevarul</c:v>
                </c:pt>
                <c:pt idx="9">
                  <c:v>Antena 1</c:v>
                </c:pt>
                <c:pt idx="10">
                  <c:v>TVR</c:v>
                </c:pt>
                <c:pt idx="11">
                  <c:v>Digi24</c:v>
                </c:pt>
                <c:pt idx="12">
                  <c:v>RRA</c:v>
                </c:pt>
                <c:pt idx="13">
                  <c:v>Pro TV</c:v>
                </c:pt>
              </c:strCache>
            </c:strRef>
          </c:cat>
          <c:val>
            <c:numRef>
              <c:f>Foaie4!$C$79:$C$92</c:f>
              <c:numCache>
                <c:formatCode>0%</c:formatCode>
                <c:ptCount val="14"/>
                <c:pt idx="0">
                  <c:v>0.44</c:v>
                </c:pt>
                <c:pt idx="1">
                  <c:v>0.46</c:v>
                </c:pt>
                <c:pt idx="2">
                  <c:v>0.48</c:v>
                </c:pt>
                <c:pt idx="3">
                  <c:v>0.49</c:v>
                </c:pt>
                <c:pt idx="4">
                  <c:v>0.5</c:v>
                </c:pt>
                <c:pt idx="5">
                  <c:v>0.5</c:v>
                </c:pt>
                <c:pt idx="6">
                  <c:v>0.5</c:v>
                </c:pt>
                <c:pt idx="7">
                  <c:v>0.51</c:v>
                </c:pt>
                <c:pt idx="8">
                  <c:v>0.51</c:v>
                </c:pt>
                <c:pt idx="9">
                  <c:v>0.54</c:v>
                </c:pt>
                <c:pt idx="10">
                  <c:v>0.59</c:v>
                </c:pt>
                <c:pt idx="11">
                  <c:v>0.6</c:v>
                </c:pt>
                <c:pt idx="12">
                  <c:v>0.6</c:v>
                </c:pt>
                <c:pt idx="13">
                  <c:v>0.65</c:v>
                </c:pt>
              </c:numCache>
            </c:numRef>
          </c:val>
          <c:extLst>
            <c:ext xmlns:c16="http://schemas.microsoft.com/office/drawing/2014/chart" uri="{C3380CC4-5D6E-409C-BE32-E72D297353CC}">
              <c16:uniqueId val="{00000000-213D-49CC-8313-4EC8848A21E5}"/>
            </c:ext>
          </c:extLst>
        </c:ser>
        <c:ser>
          <c:idx val="1"/>
          <c:order val="1"/>
          <c:tx>
            <c:strRef>
              <c:f>Foaie4!$D$78</c:f>
              <c:strCache>
                <c:ptCount val="1"/>
                <c:pt idx="0">
                  <c:v>Nu am încredere </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Foaie4!$B$79:$B$92</c:f>
              <c:strCache>
                <c:ptCount val="14"/>
                <c:pt idx="0">
                  <c:v>Romania TV</c:v>
                </c:pt>
                <c:pt idx="1">
                  <c:v>Realitatea Plus</c:v>
                </c:pt>
                <c:pt idx="2">
                  <c:v>Ziare.com</c:v>
                </c:pt>
                <c:pt idx="3">
                  <c:v>Libertatea</c:v>
                </c:pt>
                <c:pt idx="4">
                  <c:v>Antena 3 CNN</c:v>
                </c:pt>
                <c:pt idx="5">
                  <c:v>Hotnews</c:v>
                </c:pt>
                <c:pt idx="6">
                  <c:v>Kanal D</c:v>
                </c:pt>
                <c:pt idx="7">
                  <c:v>Știri pe surse</c:v>
                </c:pt>
                <c:pt idx="8">
                  <c:v>Adevarul</c:v>
                </c:pt>
                <c:pt idx="9">
                  <c:v>Antena 1</c:v>
                </c:pt>
                <c:pt idx="10">
                  <c:v>TVR</c:v>
                </c:pt>
                <c:pt idx="11">
                  <c:v>Digi24</c:v>
                </c:pt>
                <c:pt idx="12">
                  <c:v>RRA</c:v>
                </c:pt>
                <c:pt idx="13">
                  <c:v>Pro TV</c:v>
                </c:pt>
              </c:strCache>
            </c:strRef>
          </c:cat>
          <c:val>
            <c:numRef>
              <c:f>Foaie4!$D$79:$D$92</c:f>
              <c:numCache>
                <c:formatCode>0%</c:formatCode>
                <c:ptCount val="14"/>
                <c:pt idx="0">
                  <c:v>0.32</c:v>
                </c:pt>
                <c:pt idx="1">
                  <c:v>0.28999999999999998</c:v>
                </c:pt>
                <c:pt idx="2">
                  <c:v>0.22</c:v>
                </c:pt>
                <c:pt idx="3">
                  <c:v>0.21</c:v>
                </c:pt>
                <c:pt idx="4">
                  <c:v>0.28000000000000003</c:v>
                </c:pt>
                <c:pt idx="5">
                  <c:v>0.23</c:v>
                </c:pt>
                <c:pt idx="6">
                  <c:v>0.23</c:v>
                </c:pt>
                <c:pt idx="7">
                  <c:v>0.23</c:v>
                </c:pt>
                <c:pt idx="8">
                  <c:v>0.2</c:v>
                </c:pt>
                <c:pt idx="9">
                  <c:v>0.24</c:v>
                </c:pt>
                <c:pt idx="10">
                  <c:v>0.18</c:v>
                </c:pt>
                <c:pt idx="11">
                  <c:v>0.19</c:v>
                </c:pt>
                <c:pt idx="12">
                  <c:v>0.17</c:v>
                </c:pt>
                <c:pt idx="13">
                  <c:v>0.15</c:v>
                </c:pt>
              </c:numCache>
            </c:numRef>
          </c:val>
          <c:extLst>
            <c:ext xmlns:c16="http://schemas.microsoft.com/office/drawing/2014/chart" uri="{C3380CC4-5D6E-409C-BE32-E72D297353CC}">
              <c16:uniqueId val="{00000001-213D-49CC-8313-4EC8848A21E5}"/>
            </c:ext>
          </c:extLst>
        </c:ser>
        <c:ser>
          <c:idx val="2"/>
          <c:order val="2"/>
          <c:tx>
            <c:strRef>
              <c:f>Foaie4!$E$78</c:f>
              <c:strCache>
                <c:ptCount val="1"/>
                <c:pt idx="0">
                  <c:v>Neutru</c:v>
                </c:pt>
              </c:strCache>
            </c:strRef>
          </c:tx>
          <c:spPr>
            <a:solidFill>
              <a:srgbClr val="83CBD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ro-R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Foaie4!$B$79:$B$92</c:f>
              <c:strCache>
                <c:ptCount val="14"/>
                <c:pt idx="0">
                  <c:v>Romania TV</c:v>
                </c:pt>
                <c:pt idx="1">
                  <c:v>Realitatea Plus</c:v>
                </c:pt>
                <c:pt idx="2">
                  <c:v>Ziare.com</c:v>
                </c:pt>
                <c:pt idx="3">
                  <c:v>Libertatea</c:v>
                </c:pt>
                <c:pt idx="4">
                  <c:v>Antena 3 CNN</c:v>
                </c:pt>
                <c:pt idx="5">
                  <c:v>Hotnews</c:v>
                </c:pt>
                <c:pt idx="6">
                  <c:v>Kanal D</c:v>
                </c:pt>
                <c:pt idx="7">
                  <c:v>Știri pe surse</c:v>
                </c:pt>
                <c:pt idx="8">
                  <c:v>Adevarul</c:v>
                </c:pt>
                <c:pt idx="9">
                  <c:v>Antena 1</c:v>
                </c:pt>
                <c:pt idx="10">
                  <c:v>TVR</c:v>
                </c:pt>
                <c:pt idx="11">
                  <c:v>Digi24</c:v>
                </c:pt>
                <c:pt idx="12">
                  <c:v>RRA</c:v>
                </c:pt>
                <c:pt idx="13">
                  <c:v>Pro TV</c:v>
                </c:pt>
              </c:strCache>
            </c:strRef>
          </c:cat>
          <c:val>
            <c:numRef>
              <c:f>Foaie4!$E$79:$E$92</c:f>
              <c:numCache>
                <c:formatCode>0%</c:formatCode>
                <c:ptCount val="14"/>
                <c:pt idx="0">
                  <c:v>0.24</c:v>
                </c:pt>
                <c:pt idx="1">
                  <c:v>0.25</c:v>
                </c:pt>
                <c:pt idx="2">
                  <c:v>0.3</c:v>
                </c:pt>
                <c:pt idx="3">
                  <c:v>0.3</c:v>
                </c:pt>
                <c:pt idx="4">
                  <c:v>0.22</c:v>
                </c:pt>
                <c:pt idx="5">
                  <c:v>0.27</c:v>
                </c:pt>
                <c:pt idx="6">
                  <c:v>0.27</c:v>
                </c:pt>
                <c:pt idx="7">
                  <c:v>0.26</c:v>
                </c:pt>
                <c:pt idx="8">
                  <c:v>0.28999999999999998</c:v>
                </c:pt>
                <c:pt idx="9">
                  <c:v>0.22</c:v>
                </c:pt>
                <c:pt idx="10">
                  <c:v>0.23</c:v>
                </c:pt>
                <c:pt idx="11">
                  <c:v>0.21</c:v>
                </c:pt>
                <c:pt idx="12">
                  <c:v>0.23</c:v>
                </c:pt>
                <c:pt idx="13">
                  <c:v>0.2</c:v>
                </c:pt>
              </c:numCache>
            </c:numRef>
          </c:val>
          <c:extLst>
            <c:ext xmlns:c16="http://schemas.microsoft.com/office/drawing/2014/chart" uri="{C3380CC4-5D6E-409C-BE32-E72D297353CC}">
              <c16:uniqueId val="{00000002-213D-49CC-8313-4EC8848A21E5}"/>
            </c:ext>
          </c:extLst>
        </c:ser>
        <c:dLbls>
          <c:dLblPos val="ctr"/>
          <c:showLegendKey val="0"/>
          <c:showVal val="1"/>
          <c:showCatName val="0"/>
          <c:showSerName val="0"/>
          <c:showPercent val="0"/>
          <c:showBubbleSize val="0"/>
        </c:dLbls>
        <c:gapWidth val="50"/>
        <c:overlap val="100"/>
        <c:axId val="48434784"/>
        <c:axId val="48437664"/>
      </c:barChart>
      <c:catAx>
        <c:axId val="48434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ro-RO"/>
          </a:p>
        </c:txPr>
        <c:crossAx val="48437664"/>
        <c:crosses val="autoZero"/>
        <c:auto val="1"/>
        <c:lblAlgn val="ctr"/>
        <c:lblOffset val="100"/>
        <c:noMultiLvlLbl val="0"/>
      </c:catAx>
      <c:valAx>
        <c:axId val="4843766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48434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ro-RO"/>
        </a:p>
      </c:txPr>
    </c:legend>
    <c:plotVisOnly val="1"/>
    <c:dispBlanksAs val="gap"/>
    <c:showDLblsOverMax val="0"/>
  </c:chart>
  <c:spPr>
    <a:noFill/>
    <a:ln>
      <a:noFill/>
    </a:ln>
    <a:effectLst/>
  </c:spPr>
  <c:txPr>
    <a:bodyPr/>
    <a:lstStyle/>
    <a:p>
      <a:pPr>
        <a:defRPr sz="1200" b="1">
          <a:solidFill>
            <a:schemeClr val="tx1"/>
          </a:solidFill>
        </a:defRPr>
      </a:pPr>
      <a:endParaRPr lang="ro-RO"/>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129799844571595"/>
          <c:y val="0.10403101700913296"/>
          <c:w val="0.34435332266652552"/>
          <c:h val="0.73619085879509094"/>
        </c:manualLayout>
      </c:layout>
      <c:radarChart>
        <c:radarStyle val="marker"/>
        <c:varyColors val="0"/>
        <c:ser>
          <c:idx val="0"/>
          <c:order val="0"/>
          <c:tx>
            <c:strRef>
              <c:f>Foaie1!$B$20</c:f>
              <c:strCache>
                <c:ptCount val="1"/>
                <c:pt idx="0">
                  <c:v>Foarte important &amp; oarecum important</c:v>
                </c:pt>
              </c:strCache>
            </c:strRef>
          </c:tx>
          <c:spPr>
            <a:ln w="31750" cap="rnd">
              <a:solidFill>
                <a:schemeClr val="accent1"/>
              </a:solidFill>
              <a:round/>
            </a:ln>
            <a:effectLst/>
          </c:spPr>
          <c:marker>
            <c:symbol val="none"/>
          </c:marker>
          <c:dLbls>
            <c:dLbl>
              <c:idx val="1"/>
              <c:layout>
                <c:manualLayout>
                  <c:x val="7.2916668694021788E-2"/>
                  <c:y val="5.8327620967350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410-4D6D-9EC7-CA9E9FA97624}"/>
                </c:ext>
              </c:extLst>
            </c:dLbl>
            <c:dLbl>
              <c:idx val="6"/>
              <c:layout>
                <c:manualLayout>
                  <c:x val="-3.4604520736145977E-2"/>
                  <c:y val="4.6804547082115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410-4D6D-9EC7-CA9E9FA97624}"/>
                </c:ext>
              </c:extLst>
            </c:dLbl>
            <c:dLbl>
              <c:idx val="7"/>
              <c:layout>
                <c:manualLayout>
                  <c:x val="-4.5727402401335757E-2"/>
                  <c:y val="6.15849303712048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410-4D6D-9EC7-CA9E9FA9762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Foaie1!$A$21:$A$28</c:f>
              <c:strCache>
                <c:ptCount val="8"/>
                <c:pt idx="0">
                  <c:v>Dacă au o istorie îndelungată</c:v>
                </c:pt>
                <c:pt idx="1">
                  <c:v>Dacă au standarde jurnalistice înalte</c:v>
                </c:pt>
                <c:pt idx="2">
                  <c:v>Dacă sunt negativiste</c:v>
                </c:pt>
                <c:pt idx="3">
                  <c:v>Dacă sunt părtinitoare</c:v>
                </c:pt>
                <c:pt idx="4">
                  <c:v>Dacă exagerează sau sunt senzaționaliste</c:v>
                </c:pt>
                <c:pt idx="5">
                  <c:v>Dacă sunt transparente cu privire la modul în care sunt redactate știrile</c:v>
                </c:pt>
                <c:pt idx="6">
                  <c:v>Dacă valorile lor sunt aceleași cu ale mele</c:v>
                </c:pt>
                <c:pt idx="7">
                  <c:v>Dacă îi reprezintă corect pe cei ca mine</c:v>
                </c:pt>
              </c:strCache>
            </c:strRef>
          </c:cat>
          <c:val>
            <c:numRef>
              <c:f>Foaie1!$B$21:$B$28</c:f>
              <c:numCache>
                <c:formatCode>0%</c:formatCode>
                <c:ptCount val="8"/>
                <c:pt idx="0">
                  <c:v>0.53</c:v>
                </c:pt>
                <c:pt idx="1">
                  <c:v>0.62</c:v>
                </c:pt>
                <c:pt idx="2">
                  <c:v>0.4</c:v>
                </c:pt>
                <c:pt idx="3">
                  <c:v>0.53</c:v>
                </c:pt>
                <c:pt idx="4">
                  <c:v>0.47</c:v>
                </c:pt>
                <c:pt idx="5">
                  <c:v>0.64</c:v>
                </c:pt>
                <c:pt idx="6">
                  <c:v>0.56000000000000005</c:v>
                </c:pt>
                <c:pt idx="7">
                  <c:v>0.63</c:v>
                </c:pt>
              </c:numCache>
            </c:numRef>
          </c:val>
          <c:extLst>
            <c:ext xmlns:c16="http://schemas.microsoft.com/office/drawing/2014/chart" uri="{C3380CC4-5D6E-409C-BE32-E72D297353CC}">
              <c16:uniqueId val="{00000000-3410-4D6D-9EC7-CA9E9FA97624}"/>
            </c:ext>
          </c:extLst>
        </c:ser>
        <c:ser>
          <c:idx val="1"/>
          <c:order val="1"/>
          <c:tx>
            <c:strRef>
              <c:f>Foaie1!$C$20</c:f>
              <c:strCache>
                <c:ptCount val="1"/>
                <c:pt idx="0">
                  <c:v>Oarecum neimportant &amp; foarte neimportant</c:v>
                </c:pt>
              </c:strCache>
            </c:strRef>
          </c:tx>
          <c:spPr>
            <a:ln w="3175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Foaie1!$A$21:$A$28</c:f>
              <c:strCache>
                <c:ptCount val="8"/>
                <c:pt idx="0">
                  <c:v>Dacă au o istorie îndelungată</c:v>
                </c:pt>
                <c:pt idx="1">
                  <c:v>Dacă au standarde jurnalistice înalte</c:v>
                </c:pt>
                <c:pt idx="2">
                  <c:v>Dacă sunt negativiste</c:v>
                </c:pt>
                <c:pt idx="3">
                  <c:v>Dacă sunt părtinitoare</c:v>
                </c:pt>
                <c:pt idx="4">
                  <c:v>Dacă exagerează sau sunt senzaționaliste</c:v>
                </c:pt>
                <c:pt idx="5">
                  <c:v>Dacă sunt transparente cu privire la modul în care sunt redactate știrile</c:v>
                </c:pt>
                <c:pt idx="6">
                  <c:v>Dacă valorile lor sunt aceleași cu ale mele</c:v>
                </c:pt>
                <c:pt idx="7">
                  <c:v>Dacă îi reprezintă corect pe cei ca mine</c:v>
                </c:pt>
              </c:strCache>
            </c:strRef>
          </c:cat>
          <c:val>
            <c:numRef>
              <c:f>Foaie1!$C$21:$C$28</c:f>
              <c:numCache>
                <c:formatCode>0%</c:formatCode>
                <c:ptCount val="8"/>
                <c:pt idx="0">
                  <c:v>0.15</c:v>
                </c:pt>
                <c:pt idx="1">
                  <c:v>0.12</c:v>
                </c:pt>
                <c:pt idx="2">
                  <c:v>0.21</c:v>
                </c:pt>
                <c:pt idx="3">
                  <c:v>0.14000000000000001</c:v>
                </c:pt>
                <c:pt idx="4">
                  <c:v>0.23</c:v>
                </c:pt>
                <c:pt idx="5">
                  <c:v>0.12</c:v>
                </c:pt>
                <c:pt idx="6">
                  <c:v>0.12</c:v>
                </c:pt>
                <c:pt idx="7">
                  <c:v>0.11</c:v>
                </c:pt>
              </c:numCache>
            </c:numRef>
          </c:val>
          <c:extLst>
            <c:ext xmlns:c16="http://schemas.microsoft.com/office/drawing/2014/chart" uri="{C3380CC4-5D6E-409C-BE32-E72D297353CC}">
              <c16:uniqueId val="{00000001-3410-4D6D-9EC7-CA9E9FA97624}"/>
            </c:ext>
          </c:extLst>
        </c:ser>
        <c:dLbls>
          <c:showLegendKey val="0"/>
          <c:showVal val="1"/>
          <c:showCatName val="0"/>
          <c:showSerName val="0"/>
          <c:showPercent val="0"/>
          <c:showBubbleSize val="0"/>
        </c:dLbls>
        <c:axId val="310204416"/>
        <c:axId val="310204896"/>
      </c:radarChart>
      <c:catAx>
        <c:axId val="310204416"/>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ro-RO"/>
          </a:p>
        </c:txPr>
        <c:crossAx val="310204896"/>
        <c:crosses val="autoZero"/>
        <c:auto val="1"/>
        <c:lblAlgn val="ctr"/>
        <c:lblOffset val="100"/>
        <c:noMultiLvlLbl val="0"/>
      </c:catAx>
      <c:valAx>
        <c:axId val="310204896"/>
        <c:scaling>
          <c:orientation val="minMax"/>
        </c:scaling>
        <c:delete val="1"/>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crossAx val="3102044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ro-RO"/>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Foaie1!$C$45</c:f>
              <c:strCache>
                <c:ptCount val="1"/>
                <c:pt idx="0">
                  <c:v>Ușor</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Foaie1!$B$46:$B$53</c:f>
              <c:strCache>
                <c:ptCount val="8"/>
                <c:pt idx="0">
                  <c:v>Căutare pe Google</c:v>
                </c:pt>
                <c:pt idx="1">
                  <c:v>Facebook</c:v>
                </c:pt>
                <c:pt idx="2">
                  <c:v>YouTube</c:v>
                </c:pt>
                <c:pt idx="3">
                  <c:v>WhatsApp</c:v>
                </c:pt>
                <c:pt idx="4">
                  <c:v>TikTok</c:v>
                </c:pt>
                <c:pt idx="5">
                  <c:v>Instagram</c:v>
                </c:pt>
                <c:pt idx="6">
                  <c:v>LinkedIn</c:v>
                </c:pt>
                <c:pt idx="7">
                  <c:v>X (fostul Twitter)</c:v>
                </c:pt>
              </c:strCache>
            </c:strRef>
          </c:cat>
          <c:val>
            <c:numRef>
              <c:f>Foaie1!$C$46:$C$53</c:f>
              <c:numCache>
                <c:formatCode>0%</c:formatCode>
                <c:ptCount val="8"/>
                <c:pt idx="0">
                  <c:v>0.68</c:v>
                </c:pt>
                <c:pt idx="1">
                  <c:v>0.6</c:v>
                </c:pt>
                <c:pt idx="2">
                  <c:v>0.62</c:v>
                </c:pt>
                <c:pt idx="3">
                  <c:v>0.61</c:v>
                </c:pt>
                <c:pt idx="4">
                  <c:v>0.52</c:v>
                </c:pt>
                <c:pt idx="5">
                  <c:v>0.51</c:v>
                </c:pt>
                <c:pt idx="6">
                  <c:v>0.49</c:v>
                </c:pt>
                <c:pt idx="7">
                  <c:v>0.38</c:v>
                </c:pt>
              </c:numCache>
            </c:numRef>
          </c:val>
          <c:extLst>
            <c:ext xmlns:c16="http://schemas.microsoft.com/office/drawing/2014/chart" uri="{C3380CC4-5D6E-409C-BE32-E72D297353CC}">
              <c16:uniqueId val="{00000000-C9CA-49A1-93E6-A99DA346E868}"/>
            </c:ext>
          </c:extLst>
        </c:ser>
        <c:ser>
          <c:idx val="1"/>
          <c:order val="1"/>
          <c:tx>
            <c:strRef>
              <c:f>Foaie1!$D$45</c:f>
              <c:strCache>
                <c:ptCount val="1"/>
                <c:pt idx="0">
                  <c:v>Dificil</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7030A0"/>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Foaie1!$B$46:$B$53</c:f>
              <c:strCache>
                <c:ptCount val="8"/>
                <c:pt idx="0">
                  <c:v>Căutare pe Google</c:v>
                </c:pt>
                <c:pt idx="1">
                  <c:v>Facebook</c:v>
                </c:pt>
                <c:pt idx="2">
                  <c:v>YouTube</c:v>
                </c:pt>
                <c:pt idx="3">
                  <c:v>WhatsApp</c:v>
                </c:pt>
                <c:pt idx="4">
                  <c:v>TikTok</c:v>
                </c:pt>
                <c:pt idx="5">
                  <c:v>Instagram</c:v>
                </c:pt>
                <c:pt idx="6">
                  <c:v>LinkedIn</c:v>
                </c:pt>
                <c:pt idx="7">
                  <c:v>X (fostul Twitter)</c:v>
                </c:pt>
              </c:strCache>
            </c:strRef>
          </c:cat>
          <c:val>
            <c:numRef>
              <c:f>Foaie1!$D$46:$D$53</c:f>
              <c:numCache>
                <c:formatCode>0%</c:formatCode>
                <c:ptCount val="8"/>
                <c:pt idx="0">
                  <c:v>0.09</c:v>
                </c:pt>
                <c:pt idx="1">
                  <c:v>0.14000000000000001</c:v>
                </c:pt>
                <c:pt idx="2">
                  <c:v>0.18</c:v>
                </c:pt>
                <c:pt idx="3">
                  <c:v>0.09</c:v>
                </c:pt>
                <c:pt idx="4">
                  <c:v>0.18</c:v>
                </c:pt>
                <c:pt idx="5">
                  <c:v>0.14000000000000001</c:v>
                </c:pt>
                <c:pt idx="6">
                  <c:v>0.17</c:v>
                </c:pt>
                <c:pt idx="7">
                  <c:v>0.18</c:v>
                </c:pt>
              </c:numCache>
            </c:numRef>
          </c:val>
          <c:extLst>
            <c:ext xmlns:c16="http://schemas.microsoft.com/office/drawing/2014/chart" uri="{C3380CC4-5D6E-409C-BE32-E72D297353CC}">
              <c16:uniqueId val="{00000001-C9CA-49A1-93E6-A99DA346E868}"/>
            </c:ext>
          </c:extLst>
        </c:ser>
        <c:ser>
          <c:idx val="2"/>
          <c:order val="2"/>
          <c:tx>
            <c:strRef>
              <c:f>Foaie1!$E$45</c:f>
              <c:strCache>
                <c:ptCount val="1"/>
                <c:pt idx="0">
                  <c:v>Nici ușor, nici greu</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6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Foaie1!$B$46:$B$53</c:f>
              <c:strCache>
                <c:ptCount val="8"/>
                <c:pt idx="0">
                  <c:v>Căutare pe Google</c:v>
                </c:pt>
                <c:pt idx="1">
                  <c:v>Facebook</c:v>
                </c:pt>
                <c:pt idx="2">
                  <c:v>YouTube</c:v>
                </c:pt>
                <c:pt idx="3">
                  <c:v>WhatsApp</c:v>
                </c:pt>
                <c:pt idx="4">
                  <c:v>TikTok</c:v>
                </c:pt>
                <c:pt idx="5">
                  <c:v>Instagram</c:v>
                </c:pt>
                <c:pt idx="6">
                  <c:v>LinkedIn</c:v>
                </c:pt>
                <c:pt idx="7">
                  <c:v>X (fostul Twitter)</c:v>
                </c:pt>
              </c:strCache>
            </c:strRef>
          </c:cat>
          <c:val>
            <c:numRef>
              <c:f>Foaie1!$E$46:$E$53</c:f>
              <c:numCache>
                <c:formatCode>0%</c:formatCode>
                <c:ptCount val="8"/>
                <c:pt idx="0">
                  <c:v>0.19</c:v>
                </c:pt>
                <c:pt idx="1">
                  <c:v>0.21</c:v>
                </c:pt>
                <c:pt idx="2">
                  <c:v>0.21</c:v>
                </c:pt>
                <c:pt idx="3">
                  <c:v>0.21</c:v>
                </c:pt>
                <c:pt idx="4">
                  <c:v>0.21</c:v>
                </c:pt>
                <c:pt idx="5">
                  <c:v>0.25</c:v>
                </c:pt>
                <c:pt idx="6">
                  <c:v>0.26</c:v>
                </c:pt>
                <c:pt idx="7">
                  <c:v>0.26</c:v>
                </c:pt>
              </c:numCache>
            </c:numRef>
          </c:val>
          <c:extLst>
            <c:ext xmlns:c16="http://schemas.microsoft.com/office/drawing/2014/chart" uri="{C3380CC4-5D6E-409C-BE32-E72D297353CC}">
              <c16:uniqueId val="{00000002-C9CA-49A1-93E6-A99DA346E868}"/>
            </c:ext>
          </c:extLst>
        </c:ser>
        <c:ser>
          <c:idx val="3"/>
          <c:order val="3"/>
          <c:tx>
            <c:strRef>
              <c:f>Foaie1!$F$45</c:f>
              <c:strCache>
                <c:ptCount val="1"/>
                <c:pt idx="0">
                  <c:v>Nu știu</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Foaie1!$B$46:$B$53</c:f>
              <c:strCache>
                <c:ptCount val="8"/>
                <c:pt idx="0">
                  <c:v>Căutare pe Google</c:v>
                </c:pt>
                <c:pt idx="1">
                  <c:v>Facebook</c:v>
                </c:pt>
                <c:pt idx="2">
                  <c:v>YouTube</c:v>
                </c:pt>
                <c:pt idx="3">
                  <c:v>WhatsApp</c:v>
                </c:pt>
                <c:pt idx="4">
                  <c:v>TikTok</c:v>
                </c:pt>
                <c:pt idx="5">
                  <c:v>Instagram</c:v>
                </c:pt>
                <c:pt idx="6">
                  <c:v>LinkedIn</c:v>
                </c:pt>
                <c:pt idx="7">
                  <c:v>X (fostul Twitter)</c:v>
                </c:pt>
              </c:strCache>
            </c:strRef>
          </c:cat>
          <c:val>
            <c:numRef>
              <c:f>Foaie1!$F$46:$F$53</c:f>
              <c:numCache>
                <c:formatCode>0%</c:formatCode>
                <c:ptCount val="8"/>
                <c:pt idx="0">
                  <c:v>0.04</c:v>
                </c:pt>
                <c:pt idx="1">
                  <c:v>0.05</c:v>
                </c:pt>
                <c:pt idx="2">
                  <c:v>0.06</c:v>
                </c:pt>
                <c:pt idx="3">
                  <c:v>0.08</c:v>
                </c:pt>
                <c:pt idx="4">
                  <c:v>0.09</c:v>
                </c:pt>
                <c:pt idx="5">
                  <c:v>0.1</c:v>
                </c:pt>
                <c:pt idx="6">
                  <c:v>0.17</c:v>
                </c:pt>
                <c:pt idx="7">
                  <c:v>0.18</c:v>
                </c:pt>
              </c:numCache>
            </c:numRef>
          </c:val>
          <c:extLst>
            <c:ext xmlns:c16="http://schemas.microsoft.com/office/drawing/2014/chart" uri="{C3380CC4-5D6E-409C-BE32-E72D297353CC}">
              <c16:uniqueId val="{00000003-C9CA-49A1-93E6-A99DA346E868}"/>
            </c:ext>
          </c:extLst>
        </c:ser>
        <c:dLbls>
          <c:dLblPos val="outEnd"/>
          <c:showLegendKey val="0"/>
          <c:showVal val="1"/>
          <c:showCatName val="0"/>
          <c:showSerName val="0"/>
          <c:showPercent val="0"/>
          <c:showBubbleSize val="0"/>
        </c:dLbls>
        <c:gapWidth val="219"/>
        <c:overlap val="-27"/>
        <c:axId val="227263072"/>
        <c:axId val="227254432"/>
      </c:barChart>
      <c:catAx>
        <c:axId val="22726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227254432"/>
        <c:crosses val="autoZero"/>
        <c:auto val="1"/>
        <c:lblAlgn val="ctr"/>
        <c:lblOffset val="100"/>
        <c:noMultiLvlLbl val="0"/>
      </c:catAx>
      <c:valAx>
        <c:axId val="227254432"/>
        <c:scaling>
          <c:orientation val="minMax"/>
          <c:max val="0.70000000000000007"/>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22726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legend>
    <c:plotVisOnly val="1"/>
    <c:dispBlanksAs val="gap"/>
    <c:showDLblsOverMax val="0"/>
  </c:chart>
  <c:spPr>
    <a:noFill/>
    <a:ln>
      <a:noFill/>
    </a:ln>
    <a:effectLst/>
  </c:spPr>
  <c:txPr>
    <a:bodyPr/>
    <a:lstStyle/>
    <a:p>
      <a:pPr>
        <a:defRPr sz="1200" b="1"/>
      </a:pPr>
      <a:endParaRPr lang="ro-RO"/>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'Social media 2024'!$C$19</c:f>
              <c:strCache>
                <c:ptCount val="1"/>
                <c:pt idx="0">
                  <c:v>2023</c:v>
                </c:pt>
              </c:strCache>
            </c:strRef>
          </c:tx>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'Social media 2024'!$B$20:$B$26</c:f>
              <c:strCache>
                <c:ptCount val="7"/>
                <c:pt idx="0">
                  <c:v>Am folosit un site sau o „aplicaţie” de citire a ştirilor care agregă linkuri de ştiri (Apple News)</c:v>
                </c:pt>
                <c:pt idx="1">
                  <c:v>Am primit ştiri printr-un buletin informativ prin e-mail sau o alertă prin e-mail</c:v>
                </c:pt>
                <c:pt idx="2">
                  <c:v>Am folosit un motor de căutare şi am tastat un cuvânt cheie despre un anumit subiect de ştiri</c:v>
                </c:pt>
                <c:pt idx="3">
                  <c:v>Am primit o alertă de ştiri pe telefonul mobil/tabletă </c:v>
                </c:pt>
                <c:pt idx="4">
                  <c:v>Am folosit un motor de căutare şi am tastat un cuvânt cheie pentru denumirea unui anumit site web</c:v>
                </c:pt>
                <c:pt idx="5">
                  <c:v>Am accesat direct un site web sau o aplicaţie de ştiri </c:v>
                </c:pt>
                <c:pt idx="6">
                  <c:v>Am folosit site-uri de socializare şi am aflat în acest fel despre ştiri (de ex. Facebook, Twitter, YouTube)</c:v>
                </c:pt>
              </c:strCache>
            </c:strRef>
          </c:cat>
          <c:val>
            <c:numRef>
              <c:f>'Social media 2024'!$C$20:$C$26</c:f>
              <c:numCache>
                <c:formatCode>0%</c:formatCode>
                <c:ptCount val="7"/>
                <c:pt idx="0">
                  <c:v>6.6799999999999998E-2</c:v>
                </c:pt>
                <c:pt idx="1">
                  <c:v>7.3499999999999996E-2</c:v>
                </c:pt>
                <c:pt idx="2">
                  <c:v>0.1076</c:v>
                </c:pt>
                <c:pt idx="3">
                  <c:v>0.1101</c:v>
                </c:pt>
                <c:pt idx="4">
                  <c:v>0.17879999999999999</c:v>
                </c:pt>
                <c:pt idx="5">
                  <c:v>0.18110000000000001</c:v>
                </c:pt>
                <c:pt idx="6">
                  <c:v>0.2671</c:v>
                </c:pt>
              </c:numCache>
            </c:numRef>
          </c:val>
          <c:extLst>
            <c:ext xmlns:c16="http://schemas.microsoft.com/office/drawing/2014/chart" uri="{C3380CC4-5D6E-409C-BE32-E72D297353CC}">
              <c16:uniqueId val="{00000000-25F5-48F9-8C8A-75AD5FC3BFA0}"/>
            </c:ext>
          </c:extLst>
        </c:ser>
        <c:ser>
          <c:idx val="1"/>
          <c:order val="1"/>
          <c:tx>
            <c:strRef>
              <c:f>'Social media 2024'!$D$19</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'Social media 2024'!$B$20:$B$26</c:f>
              <c:strCache>
                <c:ptCount val="7"/>
                <c:pt idx="0">
                  <c:v>Am folosit un site sau o „aplicaţie” de citire a ştirilor care agregă linkuri de ştiri (Apple News)</c:v>
                </c:pt>
                <c:pt idx="1">
                  <c:v>Am primit ştiri printr-un buletin informativ prin e-mail sau o alertă prin e-mail</c:v>
                </c:pt>
                <c:pt idx="2">
                  <c:v>Am folosit un motor de căutare şi am tastat un cuvânt cheie despre un anumit subiect de ştiri</c:v>
                </c:pt>
                <c:pt idx="3">
                  <c:v>Am primit o alertă de ştiri pe telefonul mobil/tabletă </c:v>
                </c:pt>
                <c:pt idx="4">
                  <c:v>Am folosit un motor de căutare şi am tastat un cuvânt cheie pentru denumirea unui anumit site web</c:v>
                </c:pt>
                <c:pt idx="5">
                  <c:v>Am accesat direct un site web sau o aplicaţie de ştiri </c:v>
                </c:pt>
                <c:pt idx="6">
                  <c:v>Am folosit site-uri de socializare şi am aflat în acest fel despre ştiri (de ex. Facebook, Twitter, YouTube)</c:v>
                </c:pt>
              </c:strCache>
            </c:strRef>
          </c:cat>
          <c:val>
            <c:numRef>
              <c:f>'Social media 2024'!$D$20:$D$26</c:f>
              <c:numCache>
                <c:formatCode>0%</c:formatCode>
                <c:ptCount val="7"/>
                <c:pt idx="0">
                  <c:v>7.0000000000000007E-2</c:v>
                </c:pt>
                <c:pt idx="1">
                  <c:v>7.0000000000000007E-2</c:v>
                </c:pt>
                <c:pt idx="2">
                  <c:v>0.13</c:v>
                </c:pt>
                <c:pt idx="3">
                  <c:v>0.1</c:v>
                </c:pt>
                <c:pt idx="4">
                  <c:v>0.18</c:v>
                </c:pt>
                <c:pt idx="5">
                  <c:v>0.19</c:v>
                </c:pt>
                <c:pt idx="6">
                  <c:v>0.25</c:v>
                </c:pt>
              </c:numCache>
            </c:numRef>
          </c:val>
          <c:extLst>
            <c:ext xmlns:c16="http://schemas.microsoft.com/office/drawing/2014/chart" uri="{C3380CC4-5D6E-409C-BE32-E72D297353CC}">
              <c16:uniqueId val="{00000001-25F5-48F9-8C8A-75AD5FC3BFA0}"/>
            </c:ext>
          </c:extLst>
        </c:ser>
        <c:dLbls>
          <c:dLblPos val="outEnd"/>
          <c:showLegendKey val="0"/>
          <c:showVal val="1"/>
          <c:showCatName val="0"/>
          <c:showSerName val="0"/>
          <c:showPercent val="0"/>
          <c:showBubbleSize val="0"/>
        </c:dLbls>
        <c:gapWidth val="182"/>
        <c:axId val="310197216"/>
        <c:axId val="310193856"/>
      </c:barChart>
      <c:catAx>
        <c:axId val="310197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accent1"/>
                </a:solidFill>
                <a:latin typeface="+mn-lt"/>
                <a:ea typeface="+mn-ea"/>
                <a:cs typeface="+mn-cs"/>
              </a:defRPr>
            </a:pPr>
            <a:endParaRPr lang="ro-RO"/>
          </a:p>
        </c:txPr>
        <c:crossAx val="310193856"/>
        <c:crosses val="autoZero"/>
        <c:auto val="1"/>
        <c:lblAlgn val="ctr"/>
        <c:lblOffset val="100"/>
        <c:noMultiLvlLbl val="0"/>
      </c:catAx>
      <c:valAx>
        <c:axId val="31019385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accent1"/>
                </a:solidFill>
                <a:latin typeface="+mn-lt"/>
                <a:ea typeface="+mn-ea"/>
                <a:cs typeface="+mn-cs"/>
              </a:defRPr>
            </a:pPr>
            <a:endParaRPr lang="ro-RO"/>
          </a:p>
        </c:txPr>
        <c:crossAx val="310197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accent1"/>
              </a:solidFill>
              <a:latin typeface="+mn-lt"/>
              <a:ea typeface="+mn-ea"/>
              <a:cs typeface="+mn-cs"/>
            </a:defRPr>
          </a:pPr>
          <a:endParaRPr lang="ro-RO"/>
        </a:p>
      </c:txPr>
    </c:legend>
    <c:plotVisOnly val="1"/>
    <c:dispBlanksAs val="gap"/>
    <c:showDLblsOverMax val="0"/>
  </c:chart>
  <c:spPr>
    <a:noFill/>
    <a:ln>
      <a:noFill/>
    </a:ln>
    <a:effectLst/>
  </c:spPr>
  <c:txPr>
    <a:bodyPr/>
    <a:lstStyle/>
    <a:p>
      <a:pPr>
        <a:defRPr sz="1400" b="1"/>
      </a:pPr>
      <a:endParaRPr lang="ro-RO"/>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'Plata online 2024'!$C$31</c:f>
              <c:strCache>
                <c:ptCount val="1"/>
                <c:pt idx="0">
                  <c:v>Da</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'Plata online 2024'!$B$32:$B$39</c:f>
              <c:numCache>
                <c:formatCode>General</c:formatCode>
                <c:ptCount val="8"/>
                <c:pt idx="0">
                  <c:v>2024</c:v>
                </c:pt>
                <c:pt idx="1">
                  <c:v>2023</c:v>
                </c:pt>
                <c:pt idx="2">
                  <c:v>2022</c:v>
                </c:pt>
                <c:pt idx="3">
                  <c:v>2021</c:v>
                </c:pt>
                <c:pt idx="4">
                  <c:v>2020</c:v>
                </c:pt>
                <c:pt idx="5">
                  <c:v>2019</c:v>
                </c:pt>
                <c:pt idx="6">
                  <c:v>2018</c:v>
                </c:pt>
                <c:pt idx="7">
                  <c:v>2017</c:v>
                </c:pt>
              </c:numCache>
            </c:numRef>
          </c:cat>
          <c:val>
            <c:numRef>
              <c:f>'Plata online 2024'!$C$32:$C$39</c:f>
              <c:numCache>
                <c:formatCode>0%</c:formatCode>
                <c:ptCount val="8"/>
                <c:pt idx="0">
                  <c:v>0.16</c:v>
                </c:pt>
                <c:pt idx="1">
                  <c:v>0.15</c:v>
                </c:pt>
                <c:pt idx="2">
                  <c:v>0.16</c:v>
                </c:pt>
                <c:pt idx="3">
                  <c:v>0.2</c:v>
                </c:pt>
                <c:pt idx="4">
                  <c:v>0.16</c:v>
                </c:pt>
                <c:pt idx="5">
                  <c:v>0.1</c:v>
                </c:pt>
                <c:pt idx="6">
                  <c:v>0.11</c:v>
                </c:pt>
                <c:pt idx="7">
                  <c:v>0.13</c:v>
                </c:pt>
              </c:numCache>
            </c:numRef>
          </c:val>
          <c:extLst>
            <c:ext xmlns:c16="http://schemas.microsoft.com/office/drawing/2014/chart" uri="{C3380CC4-5D6E-409C-BE32-E72D297353CC}">
              <c16:uniqueId val="{00000000-9F36-466F-B912-CE2137A09D24}"/>
            </c:ext>
          </c:extLst>
        </c:ser>
        <c:ser>
          <c:idx val="1"/>
          <c:order val="1"/>
          <c:tx>
            <c:strRef>
              <c:f>'Plata online 2024'!$D$31</c:f>
              <c:strCache>
                <c:ptCount val="1"/>
                <c:pt idx="0">
                  <c:v>Nu</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'Plata online 2024'!$B$32:$B$39</c:f>
              <c:numCache>
                <c:formatCode>General</c:formatCode>
                <c:ptCount val="8"/>
                <c:pt idx="0">
                  <c:v>2024</c:v>
                </c:pt>
                <c:pt idx="1">
                  <c:v>2023</c:v>
                </c:pt>
                <c:pt idx="2">
                  <c:v>2022</c:v>
                </c:pt>
                <c:pt idx="3">
                  <c:v>2021</c:v>
                </c:pt>
                <c:pt idx="4">
                  <c:v>2020</c:v>
                </c:pt>
                <c:pt idx="5">
                  <c:v>2019</c:v>
                </c:pt>
                <c:pt idx="6">
                  <c:v>2018</c:v>
                </c:pt>
                <c:pt idx="7">
                  <c:v>2017</c:v>
                </c:pt>
              </c:numCache>
            </c:numRef>
          </c:cat>
          <c:val>
            <c:numRef>
              <c:f>'Plata online 2024'!$D$32:$D$39</c:f>
              <c:numCache>
                <c:formatCode>0%</c:formatCode>
                <c:ptCount val="8"/>
                <c:pt idx="0">
                  <c:v>0.77</c:v>
                </c:pt>
                <c:pt idx="1">
                  <c:v>0.78</c:v>
                </c:pt>
                <c:pt idx="2">
                  <c:v>0.8</c:v>
                </c:pt>
                <c:pt idx="3">
                  <c:v>0.76</c:v>
                </c:pt>
                <c:pt idx="4">
                  <c:v>0.78</c:v>
                </c:pt>
                <c:pt idx="5">
                  <c:v>0.86</c:v>
                </c:pt>
                <c:pt idx="6">
                  <c:v>0.86</c:v>
                </c:pt>
                <c:pt idx="7">
                  <c:v>0.84</c:v>
                </c:pt>
              </c:numCache>
            </c:numRef>
          </c:val>
          <c:extLst>
            <c:ext xmlns:c16="http://schemas.microsoft.com/office/drawing/2014/chart" uri="{C3380CC4-5D6E-409C-BE32-E72D297353CC}">
              <c16:uniqueId val="{00000001-9F36-466F-B912-CE2137A09D24}"/>
            </c:ext>
          </c:extLst>
        </c:ser>
        <c:ser>
          <c:idx val="2"/>
          <c:order val="2"/>
          <c:tx>
            <c:strRef>
              <c:f>'Plata online 2024'!$E$31</c:f>
              <c:strCache>
                <c:ptCount val="1"/>
                <c:pt idx="0">
                  <c:v>Nu știu</c:v>
                </c:pt>
              </c:strCache>
            </c:strRef>
          </c:tx>
          <c:spPr>
            <a:solidFill>
              <a:schemeClr val="accent3"/>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'Plata online 2024'!$B$32:$B$39</c:f>
              <c:numCache>
                <c:formatCode>General</c:formatCode>
                <c:ptCount val="8"/>
                <c:pt idx="0">
                  <c:v>2024</c:v>
                </c:pt>
                <c:pt idx="1">
                  <c:v>2023</c:v>
                </c:pt>
                <c:pt idx="2">
                  <c:v>2022</c:v>
                </c:pt>
                <c:pt idx="3">
                  <c:v>2021</c:v>
                </c:pt>
                <c:pt idx="4">
                  <c:v>2020</c:v>
                </c:pt>
                <c:pt idx="5">
                  <c:v>2019</c:v>
                </c:pt>
                <c:pt idx="6">
                  <c:v>2018</c:v>
                </c:pt>
                <c:pt idx="7">
                  <c:v>2017</c:v>
                </c:pt>
              </c:numCache>
            </c:numRef>
          </c:cat>
          <c:val>
            <c:numRef>
              <c:f>'Plata online 2024'!$E$32:$E$39</c:f>
              <c:numCache>
                <c:formatCode>0%</c:formatCode>
                <c:ptCount val="8"/>
                <c:pt idx="0">
                  <c:v>7.0000000000000007E-2</c:v>
                </c:pt>
                <c:pt idx="1">
                  <c:v>7.0000000000000007E-2</c:v>
                </c:pt>
                <c:pt idx="2">
                  <c:v>0.05</c:v>
                </c:pt>
                <c:pt idx="3">
                  <c:v>0.04</c:v>
                </c:pt>
                <c:pt idx="4">
                  <c:v>0.06</c:v>
                </c:pt>
                <c:pt idx="5">
                  <c:v>0.04</c:v>
                </c:pt>
                <c:pt idx="6">
                  <c:v>0.03</c:v>
                </c:pt>
                <c:pt idx="7">
                  <c:v>0.03</c:v>
                </c:pt>
              </c:numCache>
            </c:numRef>
          </c:val>
          <c:extLst>
            <c:ext xmlns:c16="http://schemas.microsoft.com/office/drawing/2014/chart" uri="{C3380CC4-5D6E-409C-BE32-E72D297353CC}">
              <c16:uniqueId val="{00000002-9F36-466F-B912-CE2137A09D24}"/>
            </c:ext>
          </c:extLst>
        </c:ser>
        <c:dLbls>
          <c:showLegendKey val="0"/>
          <c:showVal val="1"/>
          <c:showCatName val="0"/>
          <c:showSerName val="0"/>
          <c:showPercent val="0"/>
          <c:showBubbleSize val="0"/>
        </c:dLbls>
        <c:gapWidth val="150"/>
        <c:shape val="box"/>
        <c:axId val="148859808"/>
        <c:axId val="148861248"/>
        <c:axId val="0"/>
      </c:bar3DChart>
      <c:catAx>
        <c:axId val="14885980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o-RO"/>
          </a:p>
        </c:txPr>
        <c:crossAx val="148861248"/>
        <c:crosses val="autoZero"/>
        <c:auto val="1"/>
        <c:lblAlgn val="ctr"/>
        <c:lblOffset val="100"/>
        <c:noMultiLvlLbl val="0"/>
      </c:catAx>
      <c:valAx>
        <c:axId val="1488612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o-RO"/>
          </a:p>
        </c:txPr>
        <c:crossAx val="148859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ro-RO"/>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7030A0"/>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rgbClr val="7030A0"/>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'Plata online 2024'!$B$63:$B$69</c:f>
              <c:strCache>
                <c:ptCount val="7"/>
                <c:pt idx="0">
                  <c:v>Altele</c:v>
                </c:pt>
                <c:pt idx="1">
                  <c:v>Am făcut o donaţie pentru a sprijini un serviciu de ştiri digital</c:v>
                </c:pt>
                <c:pt idx="2">
                  <c:v>Altcineva mi-a plătit abonamentul/accesul la un serviciu de știri digital</c:v>
                </c:pt>
                <c:pt idx="3">
                  <c:v>Am efectuat o plată unică pentru a accesa un singur articol sau o singură ediţie</c:v>
                </c:pt>
                <c:pt idx="4">
                  <c:v>Plătesc pentru accesarea știrilor digitale în cadrul unui abonament de materiale tipărite &amp; digitale sau am acces gratuit în cadrul unui abonament de materiale tipărite</c:v>
                </c:pt>
                <c:pt idx="5">
                  <c:v>Am efectuat o plată continuă (abonament sau în calitate de membru) pentru un serviciu de ştiri digital – de ex. plată lunară, trimestrială sau anuală</c:v>
                </c:pt>
                <c:pt idx="6">
                  <c:v>Obțin acces gratuit la știrile digitale în cadrul unui abonament la altceva (de ex., rețea digitală de bandă largă, telefon, cablu) </c:v>
                </c:pt>
              </c:strCache>
            </c:strRef>
          </c:cat>
          <c:val>
            <c:numRef>
              <c:f>'Plata online 2024'!$C$63:$C$69</c:f>
              <c:numCache>
                <c:formatCode>0%</c:formatCode>
                <c:ptCount val="7"/>
                <c:pt idx="0">
                  <c:v>6.2300000000000001E-2</c:v>
                </c:pt>
                <c:pt idx="1">
                  <c:v>0.12</c:v>
                </c:pt>
                <c:pt idx="2">
                  <c:v>0.16</c:v>
                </c:pt>
                <c:pt idx="3">
                  <c:v>0.19</c:v>
                </c:pt>
                <c:pt idx="4">
                  <c:v>0.22</c:v>
                </c:pt>
                <c:pt idx="5">
                  <c:v>0.25</c:v>
                </c:pt>
                <c:pt idx="6">
                  <c:v>0.31</c:v>
                </c:pt>
              </c:numCache>
            </c:numRef>
          </c:val>
          <c:extLst>
            <c:ext xmlns:c16="http://schemas.microsoft.com/office/drawing/2014/chart" uri="{C3380CC4-5D6E-409C-BE32-E72D297353CC}">
              <c16:uniqueId val="{00000000-1666-45C2-B226-C895FBEC12A7}"/>
            </c:ext>
          </c:extLst>
        </c:ser>
        <c:dLbls>
          <c:dLblPos val="outEnd"/>
          <c:showLegendKey val="0"/>
          <c:showVal val="1"/>
          <c:showCatName val="0"/>
          <c:showSerName val="0"/>
          <c:showPercent val="0"/>
          <c:showBubbleSize val="0"/>
        </c:dLbls>
        <c:gapWidth val="182"/>
        <c:axId val="300607680"/>
        <c:axId val="300620160"/>
      </c:barChart>
      <c:catAx>
        <c:axId val="300607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ro-RO"/>
          </a:p>
        </c:txPr>
        <c:crossAx val="300620160"/>
        <c:crosses val="autoZero"/>
        <c:auto val="1"/>
        <c:lblAlgn val="ctr"/>
        <c:lblOffset val="100"/>
        <c:noMultiLvlLbl val="0"/>
      </c:catAx>
      <c:valAx>
        <c:axId val="3006201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o-RO"/>
          </a:p>
        </c:txPr>
        <c:crossAx val="300607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b="1"/>
      </a:pPr>
      <a:endParaRPr lang="ro-RO"/>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ro-RO"/>
              <a:t>Număr de furnizori pentru care plătiți</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ro-RO"/>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'Plata online 2024'!$B$85:$B$90</c:f>
              <c:strCache>
                <c:ptCount val="6"/>
                <c:pt idx="0">
                  <c:v>1</c:v>
                </c:pt>
                <c:pt idx="1">
                  <c:v>2</c:v>
                </c:pt>
                <c:pt idx="2">
                  <c:v>3</c:v>
                </c:pt>
                <c:pt idx="3">
                  <c:v>4</c:v>
                </c:pt>
                <c:pt idx="4">
                  <c:v>5</c:v>
                </c:pt>
                <c:pt idx="5">
                  <c:v>mai mult de 5 </c:v>
                </c:pt>
              </c:strCache>
            </c:strRef>
          </c:cat>
          <c:val>
            <c:numRef>
              <c:f>'Plata online 2024'!$C$85:$C$90</c:f>
              <c:numCache>
                <c:formatCode>0%</c:formatCode>
                <c:ptCount val="6"/>
                <c:pt idx="0">
                  <c:v>0.4</c:v>
                </c:pt>
                <c:pt idx="1">
                  <c:v>0.16</c:v>
                </c:pt>
                <c:pt idx="2">
                  <c:v>0.11</c:v>
                </c:pt>
                <c:pt idx="3">
                  <c:v>0.15</c:v>
                </c:pt>
                <c:pt idx="4">
                  <c:v>7.0000000000000007E-2</c:v>
                </c:pt>
                <c:pt idx="5">
                  <c:v>7.0000000000000007E-2</c:v>
                </c:pt>
              </c:numCache>
            </c:numRef>
          </c:val>
          <c:extLst>
            <c:ext xmlns:c16="http://schemas.microsoft.com/office/drawing/2014/chart" uri="{C3380CC4-5D6E-409C-BE32-E72D297353CC}">
              <c16:uniqueId val="{00000000-EDDF-4E8A-B1C8-6057E007BE94}"/>
            </c:ext>
          </c:extLst>
        </c:ser>
        <c:dLbls>
          <c:dLblPos val="outEnd"/>
          <c:showLegendKey val="0"/>
          <c:showVal val="1"/>
          <c:showCatName val="0"/>
          <c:showSerName val="0"/>
          <c:showPercent val="0"/>
          <c:showBubbleSize val="0"/>
        </c:dLbls>
        <c:gapWidth val="219"/>
        <c:overlap val="-27"/>
        <c:axId val="335143136"/>
        <c:axId val="335146976"/>
      </c:barChart>
      <c:catAx>
        <c:axId val="335143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335146976"/>
        <c:crosses val="autoZero"/>
        <c:auto val="1"/>
        <c:lblAlgn val="ctr"/>
        <c:lblOffset val="100"/>
        <c:noMultiLvlLbl val="0"/>
      </c:catAx>
      <c:valAx>
        <c:axId val="3351469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335143136"/>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ro-RO"/>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ro-RO" dirty="0"/>
              <a:t>Plăți în funcție</a:t>
            </a:r>
            <a:r>
              <a:rPr lang="ro-RO" baseline="0" dirty="0"/>
              <a:t> de interes și încrederea în știri</a:t>
            </a:r>
            <a:endParaRPr lang="ro-RO" dirty="0"/>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ro-RO"/>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ro-R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'Plata online 2024'!$B$101:$B$104</c:f>
              <c:strCache>
                <c:ptCount val="4"/>
                <c:pt idx="0">
                  <c:v>Încredere mare, interes mare</c:v>
                </c:pt>
                <c:pt idx="1">
                  <c:v>Încredere mare, interes mic</c:v>
                </c:pt>
                <c:pt idx="2">
                  <c:v>Încredere mică, interes mare</c:v>
                </c:pt>
                <c:pt idx="3">
                  <c:v>Încredere mică, interes mic</c:v>
                </c:pt>
              </c:strCache>
            </c:strRef>
          </c:cat>
          <c:val>
            <c:numRef>
              <c:f>'Plata online 2024'!$C$101:$C$104</c:f>
              <c:numCache>
                <c:formatCode>0%</c:formatCode>
                <c:ptCount val="4"/>
                <c:pt idx="0">
                  <c:v>0.22</c:v>
                </c:pt>
                <c:pt idx="1">
                  <c:v>7.0000000000000007E-2</c:v>
                </c:pt>
                <c:pt idx="2">
                  <c:v>0.4</c:v>
                </c:pt>
                <c:pt idx="3">
                  <c:v>0.31</c:v>
                </c:pt>
              </c:numCache>
            </c:numRef>
          </c:val>
          <c:extLst>
            <c:ext xmlns:c16="http://schemas.microsoft.com/office/drawing/2014/chart" uri="{C3380CC4-5D6E-409C-BE32-E72D297353CC}">
              <c16:uniqueId val="{00000000-4C86-4DD5-9F4A-E027A94C17BA}"/>
            </c:ext>
          </c:extLst>
        </c:ser>
        <c:dLbls>
          <c:dLblPos val="outEnd"/>
          <c:showLegendKey val="0"/>
          <c:showVal val="1"/>
          <c:showCatName val="0"/>
          <c:showSerName val="0"/>
          <c:showPercent val="0"/>
          <c:showBubbleSize val="0"/>
        </c:dLbls>
        <c:gapWidth val="219"/>
        <c:overlap val="-27"/>
        <c:axId val="119185152"/>
        <c:axId val="119186592"/>
      </c:barChart>
      <c:catAx>
        <c:axId val="119185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119186592"/>
        <c:crosses val="autoZero"/>
        <c:auto val="1"/>
        <c:lblAlgn val="ctr"/>
        <c:lblOffset val="100"/>
        <c:noMultiLvlLbl val="0"/>
      </c:catAx>
      <c:valAx>
        <c:axId val="1191865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ro-RO"/>
          </a:p>
        </c:txPr>
        <c:crossAx val="119185152"/>
        <c:crosses val="autoZero"/>
        <c:crossBetween val="between"/>
      </c:valAx>
      <c:spPr>
        <a:noFill/>
        <a:ln>
          <a:noFill/>
        </a:ln>
        <a:effectLst/>
      </c:spPr>
    </c:plotArea>
    <c:plotVisOnly val="1"/>
    <c:dispBlanksAs val="gap"/>
    <c:showDLblsOverMax val="0"/>
  </c:chart>
  <c:spPr>
    <a:noFill/>
    <a:ln>
      <a:noFill/>
    </a:ln>
    <a:effectLst/>
  </c:spPr>
  <c:txPr>
    <a:bodyPr/>
    <a:lstStyle/>
    <a:p>
      <a:pPr>
        <a:defRPr sz="1200" b="1">
          <a:solidFill>
            <a:schemeClr val="tx1"/>
          </a:solidFill>
        </a:defRPr>
      </a:pPr>
      <a:endParaRPr lang="ro-R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ro-RO" sz="1200" b="1">
                <a:solidFill>
                  <a:sysClr val="windowText" lastClr="000000"/>
                </a:solidFill>
                <a:latin typeface="+mn-lt"/>
              </a:rPr>
              <a:t>În principal acțiune umană, cu ajutor de la AI</a:t>
            </a:r>
          </a:p>
        </c:rich>
      </c:tx>
      <c:layout>
        <c:manualLayout>
          <c:xMode val="edge"/>
          <c:yMode val="edge"/>
          <c:x val="3.9062335958005234E-2"/>
          <c:y val="4.629629629629629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ro-RO"/>
        </a:p>
      </c:txPr>
    </c:title>
    <c:autoTitleDeleted val="0"/>
    <c:plotArea>
      <c:layout>
        <c:manualLayout>
          <c:layoutTarget val="inner"/>
          <c:xMode val="edge"/>
          <c:yMode val="edge"/>
          <c:x val="0.11199803149606299"/>
          <c:y val="0.15194444444444444"/>
          <c:w val="0.82893941382327208"/>
          <c:h val="0.28616433362496352"/>
        </c:manualLayout>
      </c:layout>
      <c:barChart>
        <c:barDir val="bar"/>
        <c:grouping val="percentStacked"/>
        <c:varyColors val="0"/>
        <c:ser>
          <c:idx val="0"/>
          <c:order val="0"/>
          <c:tx>
            <c:strRef>
              <c:f>'Utilizare AI, Europa și SUA'!$D$21</c:f>
              <c:strCache>
                <c:ptCount val="1"/>
                <c:pt idx="0">
                  <c:v>foarte/ oarecum confortabil</c:v>
                </c:pt>
              </c:strCache>
            </c:strRef>
          </c:tx>
          <c:spPr>
            <a:solidFill>
              <a:schemeClr val="tx2">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SUA'!$E$20:$F$20</c:f>
              <c:strCache>
                <c:ptCount val="2"/>
                <c:pt idx="0">
                  <c:v>SUA</c:v>
                </c:pt>
                <c:pt idx="1">
                  <c:v>Europa</c:v>
                </c:pt>
              </c:strCache>
            </c:strRef>
          </c:cat>
          <c:val>
            <c:numRef>
              <c:f>'Utilizare AI, Europa și SUA'!$E$21:$F$21</c:f>
              <c:numCache>
                <c:formatCode>0%</c:formatCode>
                <c:ptCount val="2"/>
                <c:pt idx="0">
                  <c:v>0.42</c:v>
                </c:pt>
                <c:pt idx="1">
                  <c:v>0.33</c:v>
                </c:pt>
              </c:numCache>
            </c:numRef>
          </c:val>
          <c:extLst>
            <c:ext xmlns:c16="http://schemas.microsoft.com/office/drawing/2014/chart" uri="{C3380CC4-5D6E-409C-BE32-E72D297353CC}">
              <c16:uniqueId val="{00000000-D419-4D2A-9BCA-FA993F9D6C56}"/>
            </c:ext>
          </c:extLst>
        </c:ser>
        <c:ser>
          <c:idx val="1"/>
          <c:order val="1"/>
          <c:tx>
            <c:strRef>
              <c:f>'Utilizare AI, Europa și SUA'!$D$22</c:f>
              <c:strCache>
                <c:ptCount val="1"/>
                <c:pt idx="0">
                  <c:v>nici confortabil, nici inconfortabil</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SUA'!$E$20:$F$20</c:f>
              <c:strCache>
                <c:ptCount val="2"/>
                <c:pt idx="0">
                  <c:v>SUA</c:v>
                </c:pt>
                <c:pt idx="1">
                  <c:v>Europa</c:v>
                </c:pt>
              </c:strCache>
            </c:strRef>
          </c:cat>
          <c:val>
            <c:numRef>
              <c:f>'Utilizare AI, Europa și SUA'!$E$22:$F$22</c:f>
              <c:numCache>
                <c:formatCode>0%</c:formatCode>
                <c:ptCount val="2"/>
                <c:pt idx="0">
                  <c:v>0.22</c:v>
                </c:pt>
                <c:pt idx="1">
                  <c:v>0.3</c:v>
                </c:pt>
              </c:numCache>
            </c:numRef>
          </c:val>
          <c:extLst>
            <c:ext xmlns:c16="http://schemas.microsoft.com/office/drawing/2014/chart" uri="{C3380CC4-5D6E-409C-BE32-E72D297353CC}">
              <c16:uniqueId val="{00000001-D419-4D2A-9BCA-FA993F9D6C56}"/>
            </c:ext>
          </c:extLst>
        </c:ser>
        <c:ser>
          <c:idx val="2"/>
          <c:order val="2"/>
          <c:tx>
            <c:strRef>
              <c:f>'Utilizare AI, Europa și SUA'!$D$23</c:f>
              <c:strCache>
                <c:ptCount val="1"/>
                <c:pt idx="0">
                  <c:v>foarte/ oarecum inconfortabil</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SUA'!$E$20:$F$20</c:f>
              <c:strCache>
                <c:ptCount val="2"/>
                <c:pt idx="0">
                  <c:v>SUA</c:v>
                </c:pt>
                <c:pt idx="1">
                  <c:v>Europa</c:v>
                </c:pt>
              </c:strCache>
            </c:strRef>
          </c:cat>
          <c:val>
            <c:numRef>
              <c:f>'Utilizare AI, Europa și SUA'!$E$23:$F$23</c:f>
              <c:numCache>
                <c:formatCode>0%</c:formatCode>
                <c:ptCount val="2"/>
                <c:pt idx="0">
                  <c:v>0.3</c:v>
                </c:pt>
                <c:pt idx="1">
                  <c:v>0.26</c:v>
                </c:pt>
              </c:numCache>
            </c:numRef>
          </c:val>
          <c:extLst>
            <c:ext xmlns:c16="http://schemas.microsoft.com/office/drawing/2014/chart" uri="{C3380CC4-5D6E-409C-BE32-E72D297353CC}">
              <c16:uniqueId val="{00000002-D419-4D2A-9BCA-FA993F9D6C56}"/>
            </c:ext>
          </c:extLst>
        </c:ser>
        <c:ser>
          <c:idx val="3"/>
          <c:order val="3"/>
          <c:tx>
            <c:strRef>
              <c:f>'Utilizare AI, Europa și SUA'!$D$24</c:f>
              <c:strCache>
                <c:ptCount val="1"/>
                <c:pt idx="0">
                  <c:v>nu știu</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'Utilizare AI, Europa și SUA'!$E$20:$F$20</c:f>
              <c:strCache>
                <c:ptCount val="2"/>
                <c:pt idx="0">
                  <c:v>SUA</c:v>
                </c:pt>
                <c:pt idx="1">
                  <c:v>Europa</c:v>
                </c:pt>
              </c:strCache>
            </c:strRef>
          </c:cat>
          <c:val>
            <c:numRef>
              <c:f>'Utilizare AI, Europa și SUA'!$E$24:$F$24</c:f>
              <c:numCache>
                <c:formatCode>0%</c:formatCode>
                <c:ptCount val="2"/>
                <c:pt idx="0">
                  <c:v>7.0000000000000007E-2</c:v>
                </c:pt>
                <c:pt idx="1">
                  <c:v>0.1</c:v>
                </c:pt>
              </c:numCache>
            </c:numRef>
          </c:val>
          <c:extLst>
            <c:ext xmlns:c16="http://schemas.microsoft.com/office/drawing/2014/chart" uri="{C3380CC4-5D6E-409C-BE32-E72D297353CC}">
              <c16:uniqueId val="{00000003-D419-4D2A-9BCA-FA993F9D6C56}"/>
            </c:ext>
          </c:extLst>
        </c:ser>
        <c:dLbls>
          <c:showLegendKey val="0"/>
          <c:showVal val="0"/>
          <c:showCatName val="0"/>
          <c:showSerName val="0"/>
          <c:showPercent val="0"/>
          <c:showBubbleSize val="0"/>
        </c:dLbls>
        <c:gapWidth val="44"/>
        <c:overlap val="100"/>
        <c:axId val="554902832"/>
        <c:axId val="554903912"/>
      </c:barChart>
      <c:catAx>
        <c:axId val="5549028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o-RO"/>
          </a:p>
        </c:txPr>
        <c:crossAx val="554903912"/>
        <c:crosses val="autoZero"/>
        <c:auto val="1"/>
        <c:lblAlgn val="ctr"/>
        <c:lblOffset val="100"/>
        <c:noMultiLvlLbl val="0"/>
      </c:catAx>
      <c:valAx>
        <c:axId val="5549039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554902832"/>
        <c:crosses val="autoZero"/>
        <c:crossBetween val="between"/>
      </c:valAx>
      <c:spPr>
        <a:noFill/>
        <a:ln>
          <a:noFill/>
        </a:ln>
        <a:effectLst/>
      </c:spPr>
    </c:plotArea>
    <c:legend>
      <c:legendPos val="b"/>
      <c:layout>
        <c:manualLayout>
          <c:xMode val="edge"/>
          <c:yMode val="edge"/>
          <c:x val="3.3562210867306007E-2"/>
          <c:y val="0.59124772303691508"/>
          <c:w val="0.92454243219597554"/>
          <c:h val="0.14930664916885386"/>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o-RO"/>
        </a:p>
      </c:txPr>
    </c:legend>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5"/>
            </a:solidFill>
            <a:ln>
              <a:noFill/>
            </a:ln>
            <a:effectLst/>
          </c:spPr>
          <c:invertIfNegative val="0"/>
          <c:dPt>
            <c:idx val="20"/>
            <c:invertIfNegative val="0"/>
            <c:bubble3D val="0"/>
            <c:spPr>
              <a:solidFill>
                <a:srgbClr val="00B0F0"/>
              </a:solidFill>
              <a:ln>
                <a:noFill/>
              </a:ln>
              <a:effectLst/>
            </c:spPr>
            <c:extLst>
              <c:ext xmlns:c16="http://schemas.microsoft.com/office/drawing/2014/chart" uri="{C3380CC4-5D6E-409C-BE32-E72D297353CC}">
                <c16:uniqueId val="{00000001-F3E4-4816-8C54-492D4E17A327}"/>
              </c:ext>
            </c:extLst>
          </c:dPt>
          <c:dPt>
            <c:idx val="44"/>
            <c:invertIfNegative val="0"/>
            <c:bubble3D val="0"/>
            <c:spPr>
              <a:solidFill>
                <a:srgbClr val="00B0F0"/>
              </a:solidFill>
              <a:ln>
                <a:noFill/>
              </a:ln>
              <a:effectLst/>
            </c:spPr>
            <c:extLst>
              <c:ext xmlns:c16="http://schemas.microsoft.com/office/drawing/2014/chart" uri="{C3380CC4-5D6E-409C-BE32-E72D297353CC}">
                <c16:uniqueId val="{00000003-F3E4-4816-8C54-492D4E17A327}"/>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3E4-4816-8C54-492D4E17A327}"/>
                </c:ext>
              </c:extLst>
            </c:dLbl>
            <c:dLbl>
              <c:idx val="2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3E4-4816-8C54-492D4E17A327}"/>
                </c:ext>
              </c:extLst>
            </c:dLbl>
            <c:dLbl>
              <c:idx val="4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3E4-4816-8C54-492D4E17A327}"/>
                </c:ext>
              </c:extLst>
            </c:dLbl>
            <c:dLbl>
              <c:idx val="4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3E4-4816-8C54-492D4E17A32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ro-R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'încredere țări'!$B$3:$B$50</c:f>
              <c:strCache>
                <c:ptCount val="48"/>
                <c:pt idx="0">
                  <c:v>Finlanda</c:v>
                </c:pt>
                <c:pt idx="1">
                  <c:v>Kenya</c:v>
                </c:pt>
                <c:pt idx="2">
                  <c:v>Nigeria</c:v>
                </c:pt>
                <c:pt idx="3">
                  <c:v>Africa de Sud</c:v>
                </c:pt>
                <c:pt idx="4">
                  <c:v>Danemarca</c:v>
                </c:pt>
                <c:pt idx="5">
                  <c:v>Portugalia</c:v>
                </c:pt>
                <c:pt idx="6">
                  <c:v>Hong Kong</c:v>
                </c:pt>
                <c:pt idx="7">
                  <c:v>Norvegia</c:v>
                </c:pt>
                <c:pt idx="8">
                  <c:v>Olanda</c:v>
                </c:pt>
                <c:pt idx="9">
                  <c:v>Thailanda</c:v>
                </c:pt>
                <c:pt idx="10">
                  <c:v>Suedia</c:v>
                </c:pt>
                <c:pt idx="11">
                  <c:v>Singapore</c:v>
                </c:pt>
                <c:pt idx="12">
                  <c:v>Irlanda</c:v>
                </c:pt>
                <c:pt idx="13">
                  <c:v>Belgia</c:v>
                </c:pt>
                <c:pt idx="14">
                  <c:v>Brazilia</c:v>
                </c:pt>
                <c:pt idx="15">
                  <c:v>Germania</c:v>
                </c:pt>
                <c:pt idx="16">
                  <c:v>Japonia</c:v>
                </c:pt>
                <c:pt idx="17">
                  <c:v>Elveția</c:v>
                </c:pt>
                <c:pt idx="18">
                  <c:v>India</c:v>
                </c:pt>
                <c:pt idx="19">
                  <c:v>Australia</c:v>
                </c:pt>
                <c:pt idx="20">
                  <c:v>MEDIE</c:v>
                </c:pt>
                <c:pt idx="21">
                  <c:v>Canada</c:v>
                </c:pt>
                <c:pt idx="22">
                  <c:v>Polonia</c:v>
                </c:pt>
                <c:pt idx="23">
                  <c:v>Filipine</c:v>
                </c:pt>
                <c:pt idx="24">
                  <c:v>Malaysia</c:v>
                </c:pt>
                <c:pt idx="25">
                  <c:v>Marea Britanie</c:v>
                </c:pt>
                <c:pt idx="26">
                  <c:v>Austria</c:v>
                </c:pt>
                <c:pt idx="27">
                  <c:v>Indonezia</c:v>
                </c:pt>
                <c:pt idx="28">
                  <c:v>Mexic</c:v>
                </c:pt>
                <c:pt idx="29">
                  <c:v>Peru</c:v>
                </c:pt>
                <c:pt idx="30">
                  <c:v>Turcia</c:v>
                </c:pt>
                <c:pt idx="31">
                  <c:v>Columbia</c:v>
                </c:pt>
                <c:pt idx="32">
                  <c:v>Italia</c:v>
                </c:pt>
                <c:pt idx="33">
                  <c:v>Spania</c:v>
                </c:pt>
                <c:pt idx="34">
                  <c:v>Taiwan</c:v>
                </c:pt>
                <c:pt idx="35">
                  <c:v>Chile</c:v>
                </c:pt>
                <c:pt idx="36">
                  <c:v>Croația</c:v>
                </c:pt>
                <c:pt idx="37">
                  <c:v>SUA</c:v>
                </c:pt>
                <c:pt idx="38">
                  <c:v>Cehia</c:v>
                </c:pt>
                <c:pt idx="39">
                  <c:v>Coreea de Sud</c:v>
                </c:pt>
                <c:pt idx="40">
                  <c:v>Franța</c:v>
                </c:pt>
                <c:pt idx="41">
                  <c:v>Maroc</c:v>
                </c:pt>
                <c:pt idx="42">
                  <c:v>Argentina</c:v>
                </c:pt>
                <c:pt idx="43">
                  <c:v>Bulgaria</c:v>
                </c:pt>
                <c:pt idx="44">
                  <c:v>România</c:v>
                </c:pt>
                <c:pt idx="45">
                  <c:v>Slovacia</c:v>
                </c:pt>
                <c:pt idx="46">
                  <c:v>Grecia</c:v>
                </c:pt>
                <c:pt idx="47">
                  <c:v>Ungaria</c:v>
                </c:pt>
              </c:strCache>
            </c:strRef>
          </c:cat>
          <c:val>
            <c:numRef>
              <c:f>'încredere țări'!$C$3:$C$50</c:f>
              <c:numCache>
                <c:formatCode>0%</c:formatCode>
                <c:ptCount val="48"/>
                <c:pt idx="0">
                  <c:v>0.69</c:v>
                </c:pt>
                <c:pt idx="1">
                  <c:v>0.64</c:v>
                </c:pt>
                <c:pt idx="2">
                  <c:v>0.61</c:v>
                </c:pt>
                <c:pt idx="3">
                  <c:v>0.56999999999999995</c:v>
                </c:pt>
                <c:pt idx="4">
                  <c:v>0.56999999999999995</c:v>
                </c:pt>
                <c:pt idx="5">
                  <c:v>0.56000000000000005</c:v>
                </c:pt>
                <c:pt idx="6">
                  <c:v>0.55000000000000004</c:v>
                </c:pt>
                <c:pt idx="7">
                  <c:v>0.55000000000000004</c:v>
                </c:pt>
                <c:pt idx="8">
                  <c:v>0.54</c:v>
                </c:pt>
                <c:pt idx="9">
                  <c:v>0.54</c:v>
                </c:pt>
                <c:pt idx="10">
                  <c:v>0.5</c:v>
                </c:pt>
                <c:pt idx="11">
                  <c:v>0.47</c:v>
                </c:pt>
                <c:pt idx="12">
                  <c:v>0.46</c:v>
                </c:pt>
                <c:pt idx="13">
                  <c:v>0.44</c:v>
                </c:pt>
                <c:pt idx="14">
                  <c:v>0.43</c:v>
                </c:pt>
                <c:pt idx="15">
                  <c:v>0.43</c:v>
                </c:pt>
                <c:pt idx="16">
                  <c:v>0.43</c:v>
                </c:pt>
                <c:pt idx="17">
                  <c:v>0.41</c:v>
                </c:pt>
                <c:pt idx="18">
                  <c:v>0.41</c:v>
                </c:pt>
                <c:pt idx="19">
                  <c:v>0.4</c:v>
                </c:pt>
                <c:pt idx="20">
                  <c:v>0.4</c:v>
                </c:pt>
                <c:pt idx="21">
                  <c:v>0.39</c:v>
                </c:pt>
                <c:pt idx="22">
                  <c:v>0.39</c:v>
                </c:pt>
                <c:pt idx="23">
                  <c:v>0.37</c:v>
                </c:pt>
                <c:pt idx="24">
                  <c:v>0.37</c:v>
                </c:pt>
                <c:pt idx="25">
                  <c:v>0.36</c:v>
                </c:pt>
                <c:pt idx="26">
                  <c:v>0.35</c:v>
                </c:pt>
                <c:pt idx="27">
                  <c:v>0.35</c:v>
                </c:pt>
                <c:pt idx="28">
                  <c:v>0.35</c:v>
                </c:pt>
                <c:pt idx="29">
                  <c:v>0.35</c:v>
                </c:pt>
                <c:pt idx="30">
                  <c:v>0.35</c:v>
                </c:pt>
                <c:pt idx="31">
                  <c:v>0.34</c:v>
                </c:pt>
                <c:pt idx="32">
                  <c:v>0.34</c:v>
                </c:pt>
                <c:pt idx="33">
                  <c:v>0.33</c:v>
                </c:pt>
                <c:pt idx="34">
                  <c:v>0.33</c:v>
                </c:pt>
                <c:pt idx="35">
                  <c:v>0.32</c:v>
                </c:pt>
                <c:pt idx="36">
                  <c:v>0.32</c:v>
                </c:pt>
                <c:pt idx="37">
                  <c:v>0.32</c:v>
                </c:pt>
                <c:pt idx="38">
                  <c:v>0.31</c:v>
                </c:pt>
                <c:pt idx="39">
                  <c:v>0.31</c:v>
                </c:pt>
                <c:pt idx="40">
                  <c:v>0.31</c:v>
                </c:pt>
                <c:pt idx="41">
                  <c:v>0.31</c:v>
                </c:pt>
                <c:pt idx="42">
                  <c:v>0.3</c:v>
                </c:pt>
                <c:pt idx="43">
                  <c:v>0.28999999999999998</c:v>
                </c:pt>
                <c:pt idx="44">
                  <c:v>0.27</c:v>
                </c:pt>
                <c:pt idx="45">
                  <c:v>0.25</c:v>
                </c:pt>
                <c:pt idx="46">
                  <c:v>0.23</c:v>
                </c:pt>
                <c:pt idx="47">
                  <c:v>0.23</c:v>
                </c:pt>
              </c:numCache>
            </c:numRef>
          </c:val>
          <c:extLst>
            <c:ext xmlns:c16="http://schemas.microsoft.com/office/drawing/2014/chart" uri="{C3380CC4-5D6E-409C-BE32-E72D297353CC}">
              <c16:uniqueId val="{00000006-F3E4-4816-8C54-492D4E17A327}"/>
            </c:ext>
          </c:extLst>
        </c:ser>
        <c:dLbls>
          <c:showLegendKey val="0"/>
          <c:showVal val="0"/>
          <c:showCatName val="0"/>
          <c:showSerName val="0"/>
          <c:showPercent val="0"/>
          <c:showBubbleSize val="0"/>
        </c:dLbls>
        <c:gapWidth val="50"/>
        <c:overlap val="-27"/>
        <c:axId val="465109376"/>
        <c:axId val="465111536"/>
      </c:barChart>
      <c:catAx>
        <c:axId val="465109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o-RO"/>
          </a:p>
        </c:txPr>
        <c:crossAx val="465111536"/>
        <c:crosses val="autoZero"/>
        <c:auto val="1"/>
        <c:lblAlgn val="ctr"/>
        <c:lblOffset val="100"/>
        <c:noMultiLvlLbl val="0"/>
      </c:catAx>
      <c:valAx>
        <c:axId val="465111536"/>
        <c:scaling>
          <c:orientation val="minMax"/>
          <c:max val="1"/>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o-RO"/>
          </a:p>
        </c:txPr>
        <c:crossAx val="46510937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1149497740400861"/>
          <c:y val="0.21326503998581894"/>
          <c:w val="0.43364167537763582"/>
          <c:h val="0.69906310228533941"/>
        </c:manualLayout>
      </c:layout>
      <c:radarChart>
        <c:radarStyle val="marker"/>
        <c:varyColors val="0"/>
        <c:ser>
          <c:idx val="0"/>
          <c:order val="0"/>
          <c:tx>
            <c:strRef>
              <c:f>'încredere factori'!$C$4</c:f>
              <c:strCache>
                <c:ptCount val="1"/>
                <c:pt idx="0">
                  <c:v>Interesați (extrem/ foarte)</c:v>
                </c:pt>
              </c:strCache>
            </c:strRef>
          </c:tx>
          <c:spPr>
            <a:ln w="28575" cap="rnd">
              <a:solidFill>
                <a:srgbClr val="00B0F0"/>
              </a:solidFill>
              <a:round/>
            </a:ln>
            <a:effectLst/>
          </c:spPr>
          <c:marker>
            <c:symbol val="none"/>
          </c:marker>
          <c:dLbls>
            <c:dLbl>
              <c:idx val="0"/>
              <c:layout>
                <c:manualLayout>
                  <c:x val="0"/>
                  <c:y val="3.22630178313155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12-4106-8B73-064AD0A8B948}"/>
                </c:ext>
              </c:extLst>
            </c:dLbl>
            <c:dLbl>
              <c:idx val="1"/>
              <c:layout>
                <c:manualLayout>
                  <c:x val="-1.630697936184015E-16"/>
                  <c:y val="7.8865154698771242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lumMod val="50000"/>
                          <a:lumOff val="50000"/>
                        </a:schemeClr>
                      </a:solidFill>
                      <a:latin typeface="+mn-lt"/>
                      <a:ea typeface="+mn-ea"/>
                      <a:cs typeface="+mn-cs"/>
                    </a:defRPr>
                  </a:pPr>
                  <a:endParaRPr lang="ro-R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12-4106-8B73-064AD0A8B948}"/>
                </c:ext>
              </c:extLst>
            </c:dLbl>
            <c:dLbl>
              <c:idx val="3"/>
              <c:layout>
                <c:manualLayout>
                  <c:x val="-6.6711140760507817E-3"/>
                  <c:y val="-1.7923898795175412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lumMod val="50000"/>
                          <a:lumOff val="50000"/>
                        </a:schemeClr>
                      </a:solidFill>
                      <a:latin typeface="+mn-lt"/>
                      <a:ea typeface="+mn-ea"/>
                      <a:cs typeface="+mn-cs"/>
                    </a:defRPr>
                  </a:pPr>
                  <a:endParaRPr lang="ro-R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512-4106-8B73-064AD0A8B948}"/>
                </c:ext>
              </c:extLst>
            </c:dLbl>
            <c:dLbl>
              <c:idx val="4"/>
              <c:layout>
                <c:manualLayout>
                  <c:x val="-2.2237046920169003E-3"/>
                  <c:y val="-3.58477975903506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512-4106-8B73-064AD0A8B948}"/>
                </c:ext>
              </c:extLst>
            </c:dLbl>
            <c:dLbl>
              <c:idx val="5"/>
              <c:layout>
                <c:manualLayout>
                  <c:x val="4.5007594851763186E-2"/>
                  <c:y val="3.2156225882343775E-3"/>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2">
                          <a:lumMod val="50000"/>
                          <a:lumOff val="50000"/>
                        </a:schemeClr>
                      </a:solidFill>
                      <a:latin typeface="+mn-lt"/>
                      <a:ea typeface="+mn-ea"/>
                      <a:cs typeface="+mn-cs"/>
                    </a:defRPr>
                  </a:pPr>
                  <a:endParaRPr lang="ro-RO"/>
                </a:p>
              </c:txPr>
              <c:showLegendKey val="0"/>
              <c:showVal val="1"/>
              <c:showCatName val="0"/>
              <c:showSerName val="0"/>
              <c:showPercent val="0"/>
              <c:showBubbleSize val="0"/>
              <c:extLst>
                <c:ext xmlns:c15="http://schemas.microsoft.com/office/drawing/2012/chart" uri="{CE6537A1-D6FC-4f65-9D91-7224C49458BB}">
                  <c15:layout>
                    <c:manualLayout>
                      <c:w val="7.1980944651269474E-2"/>
                      <c:h val="4.9394971721565283E-2"/>
                    </c:manualLayout>
                  </c15:layout>
                </c:ext>
                <c:ext xmlns:c16="http://schemas.microsoft.com/office/drawing/2014/chart" uri="{C3380CC4-5D6E-409C-BE32-E72D297353CC}">
                  <c16:uniqueId val="{00000004-9512-4106-8B73-064AD0A8B948}"/>
                </c:ext>
              </c:extLst>
            </c:dLbl>
            <c:dLbl>
              <c:idx val="6"/>
              <c:layout>
                <c:manualLayout>
                  <c:x val="1.33422281521014E-2"/>
                  <c:y val="-6.572020304358235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512-4106-8B73-064AD0A8B948}"/>
                </c:ext>
              </c:extLst>
            </c:dLbl>
            <c:dLbl>
              <c:idx val="7"/>
              <c:layout>
                <c:manualLayout>
                  <c:x val="2.2237046920169003E-3"/>
                  <c:y val="2.8678238072280451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lumMod val="50000"/>
                          <a:lumOff val="50000"/>
                        </a:schemeClr>
                      </a:solidFill>
                      <a:latin typeface="+mn-lt"/>
                      <a:ea typeface="+mn-ea"/>
                      <a:cs typeface="+mn-cs"/>
                    </a:defRPr>
                  </a:pPr>
                  <a:endParaRPr lang="ro-R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512-4106-8B73-064AD0A8B94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2">
                        <a:lumMod val="50000"/>
                        <a:lumOff val="50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'încredere factori'!$B$5:$B$12</c:f>
              <c:strCache>
                <c:ptCount val="8"/>
                <c:pt idx="0">
                  <c:v>O istorie îndelungată</c:v>
                </c:pt>
                <c:pt idx="1">
                  <c:v>Standarde jurnalistice înalte</c:v>
                </c:pt>
                <c:pt idx="2">
                  <c:v>Negativiste</c:v>
                </c:pt>
                <c:pt idx="3">
                  <c:v>Părtinitoare</c:v>
                </c:pt>
                <c:pt idx="4">
                  <c:v>Exagerează/ senzaționaliste</c:v>
                </c:pt>
                <c:pt idx="5">
                  <c:v>Transparente despre redactarea informațiilor</c:v>
                </c:pt>
                <c:pt idx="6">
                  <c:v>Valorile lor sunt aceleași cu ale mele</c:v>
                </c:pt>
                <c:pt idx="7">
                  <c:v>Îi reprezintă corect pe cei ca mine</c:v>
                </c:pt>
              </c:strCache>
            </c:strRef>
          </c:cat>
          <c:val>
            <c:numRef>
              <c:f>'încredere factori'!$C$5:$C$12</c:f>
              <c:numCache>
                <c:formatCode>0%</c:formatCode>
                <c:ptCount val="8"/>
                <c:pt idx="0">
                  <c:v>0.61</c:v>
                </c:pt>
                <c:pt idx="1">
                  <c:v>0.81</c:v>
                </c:pt>
                <c:pt idx="2">
                  <c:v>0.51</c:v>
                </c:pt>
                <c:pt idx="3">
                  <c:v>0.71</c:v>
                </c:pt>
                <c:pt idx="4">
                  <c:v>0.65</c:v>
                </c:pt>
                <c:pt idx="5">
                  <c:v>0.83</c:v>
                </c:pt>
                <c:pt idx="6">
                  <c:v>0.66</c:v>
                </c:pt>
                <c:pt idx="7">
                  <c:v>0.75</c:v>
                </c:pt>
              </c:numCache>
            </c:numRef>
          </c:val>
          <c:extLst>
            <c:ext xmlns:c16="http://schemas.microsoft.com/office/drawing/2014/chart" uri="{C3380CC4-5D6E-409C-BE32-E72D297353CC}">
              <c16:uniqueId val="{00000007-9512-4106-8B73-064AD0A8B948}"/>
            </c:ext>
          </c:extLst>
        </c:ser>
        <c:ser>
          <c:idx val="1"/>
          <c:order val="1"/>
          <c:tx>
            <c:strRef>
              <c:f>'încredere factori'!$D$4</c:f>
              <c:strCache>
                <c:ptCount val="1"/>
                <c:pt idx="0">
                  <c:v>Neinteresați</c:v>
                </c:pt>
              </c:strCache>
            </c:strRef>
          </c:tx>
          <c:spPr>
            <a:ln w="28575" cap="rnd">
              <a:solidFill>
                <a:schemeClr val="accent2"/>
              </a:solidFill>
              <a:round/>
            </a:ln>
            <a:effectLst/>
          </c:spPr>
          <c:marker>
            <c:symbol val="none"/>
          </c:marker>
          <c:dLbls>
            <c:dLbl>
              <c:idx val="0"/>
              <c:layout>
                <c:manualLayout>
                  <c:x val="0"/>
                  <c:y val="9.6789053493946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512-4106-8B73-064AD0A8B948}"/>
                </c:ext>
              </c:extLst>
            </c:dLbl>
            <c:dLbl>
              <c:idx val="1"/>
              <c:layout>
                <c:manualLayout>
                  <c:x val="-5.3368912608405684E-2"/>
                  <c:y val="7.61697497279651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512-4106-8B73-064AD0A8B948}"/>
                </c:ext>
              </c:extLst>
            </c:dLbl>
            <c:dLbl>
              <c:idx val="2"/>
              <c:layout>
                <c:manualLayout>
                  <c:x val="-6.8934845452523985E-2"/>
                  <c:y val="3.71179951427645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512-4106-8B73-064AD0A8B948}"/>
                </c:ext>
              </c:extLst>
            </c:dLbl>
            <c:dLbl>
              <c:idx val="3"/>
              <c:layout>
                <c:manualLayout>
                  <c:x val="-5.7816321992439405E-2"/>
                  <c:y val="-7.88651546987712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512-4106-8B73-064AD0A8B948}"/>
                </c:ext>
              </c:extLst>
            </c:dLbl>
            <c:dLbl>
              <c:idx val="4"/>
              <c:layout>
                <c:manualLayout>
                  <c:x val="-4.4474093840338007E-3"/>
                  <c:y val="-9.67890534939465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512-4106-8B73-064AD0A8B948}"/>
                </c:ext>
              </c:extLst>
            </c:dLbl>
            <c:dLbl>
              <c:idx val="5"/>
              <c:layout>
                <c:manualLayout>
                  <c:x val="5.559261730042242E-2"/>
                  <c:y val="-7.5280374939736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512-4106-8B73-064AD0A8B948}"/>
                </c:ext>
              </c:extLst>
            </c:dLbl>
            <c:dLbl>
              <c:idx val="6"/>
              <c:layout>
                <c:manualLayout>
                  <c:x val="6.8934845452523902E-2"/>
                  <c:y val="-6.572020304358235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512-4106-8B73-064AD0A8B948}"/>
                </c:ext>
              </c:extLst>
            </c:dLbl>
            <c:dLbl>
              <c:idx val="7"/>
              <c:layout>
                <c:manualLayout>
                  <c:x val="5.1145207916388706E-2"/>
                  <c:y val="6.81108154216660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512-4106-8B73-064AD0A8B94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'încredere factori'!$B$5:$B$12</c:f>
              <c:strCache>
                <c:ptCount val="8"/>
                <c:pt idx="0">
                  <c:v>O istorie îndelungată</c:v>
                </c:pt>
                <c:pt idx="1">
                  <c:v>Standarde jurnalistice înalte</c:v>
                </c:pt>
                <c:pt idx="2">
                  <c:v>Negativiste</c:v>
                </c:pt>
                <c:pt idx="3">
                  <c:v>Părtinitoare</c:v>
                </c:pt>
                <c:pt idx="4">
                  <c:v>Exagerează/ senzaționaliste</c:v>
                </c:pt>
                <c:pt idx="5">
                  <c:v>Transparente despre redactarea informațiilor</c:v>
                </c:pt>
                <c:pt idx="6">
                  <c:v>Valorile lor sunt aceleași cu ale mele</c:v>
                </c:pt>
                <c:pt idx="7">
                  <c:v>Îi reprezintă corect pe cei ca mine</c:v>
                </c:pt>
              </c:strCache>
            </c:strRef>
          </c:cat>
          <c:val>
            <c:numRef>
              <c:f>'încredere factori'!$D$5:$D$12</c:f>
              <c:numCache>
                <c:formatCode>0%</c:formatCode>
                <c:ptCount val="8"/>
                <c:pt idx="0">
                  <c:v>0.44</c:v>
                </c:pt>
                <c:pt idx="1">
                  <c:v>0.59</c:v>
                </c:pt>
                <c:pt idx="2">
                  <c:v>0.41</c:v>
                </c:pt>
                <c:pt idx="3">
                  <c:v>0.52</c:v>
                </c:pt>
                <c:pt idx="4">
                  <c:v>0.48</c:v>
                </c:pt>
                <c:pt idx="5">
                  <c:v>0.64</c:v>
                </c:pt>
                <c:pt idx="6">
                  <c:v>0.48</c:v>
                </c:pt>
                <c:pt idx="7">
                  <c:v>0.56999999999999995</c:v>
                </c:pt>
              </c:numCache>
            </c:numRef>
          </c:val>
          <c:extLst>
            <c:ext xmlns:c16="http://schemas.microsoft.com/office/drawing/2014/chart" uri="{C3380CC4-5D6E-409C-BE32-E72D297353CC}">
              <c16:uniqueId val="{00000010-9512-4106-8B73-064AD0A8B948}"/>
            </c:ext>
          </c:extLst>
        </c:ser>
        <c:dLbls>
          <c:showLegendKey val="0"/>
          <c:showVal val="0"/>
          <c:showCatName val="0"/>
          <c:showSerName val="0"/>
          <c:showPercent val="0"/>
          <c:showBubbleSize val="0"/>
        </c:dLbls>
        <c:axId val="620746816"/>
        <c:axId val="620743576"/>
      </c:radarChart>
      <c:catAx>
        <c:axId val="620746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0"/>
          <a:lstStyle/>
          <a:p>
            <a:pPr>
              <a:defRPr sz="1200" b="0" i="0" u="none" strike="noStrike" kern="1200" baseline="0">
                <a:solidFill>
                  <a:schemeClr val="tx1"/>
                </a:solidFill>
                <a:latin typeface="Aptos" panose="020B0004020202020204" pitchFamily="34" charset="0"/>
                <a:ea typeface="+mn-ea"/>
                <a:cs typeface="+mn-cs"/>
              </a:defRPr>
            </a:pPr>
            <a:endParaRPr lang="ro-RO"/>
          </a:p>
        </c:txPr>
        <c:crossAx val="620743576"/>
        <c:crosses val="autoZero"/>
        <c:auto val="1"/>
        <c:lblAlgn val="ctr"/>
        <c:lblOffset val="100"/>
        <c:noMultiLvlLbl val="0"/>
      </c:catAx>
      <c:valAx>
        <c:axId val="620743576"/>
        <c:scaling>
          <c:orientation val="minMax"/>
        </c:scaling>
        <c:delete val="1"/>
        <c:axPos val="l"/>
        <c:majorGridlines>
          <c:spPr>
            <a:ln w="9525" cap="rnd" cmpd="sng" algn="ctr">
              <a:solidFill>
                <a:schemeClr val="tx1">
                  <a:lumMod val="15000"/>
                  <a:lumOff val="85000"/>
                  <a:alpha val="41000"/>
                </a:schemeClr>
              </a:solidFill>
              <a:round/>
            </a:ln>
            <a:effectLst/>
          </c:spPr>
        </c:majorGridlines>
        <c:numFmt formatCode="0%" sourceLinked="1"/>
        <c:majorTickMark val="none"/>
        <c:minorTickMark val="none"/>
        <c:tickLblPos val="nextTo"/>
        <c:crossAx val="620746816"/>
        <c:crosses val="autoZero"/>
        <c:crossBetween val="between"/>
      </c:valAx>
      <c:spPr>
        <a:noFill/>
        <a:ln>
          <a:noFill/>
        </a:ln>
        <a:effectLst/>
      </c:spPr>
    </c:plotArea>
    <c:legend>
      <c:legendPos val="b"/>
      <c:layout>
        <c:manualLayout>
          <c:xMode val="edge"/>
          <c:yMode val="edge"/>
          <c:x val="0.61928368953880764"/>
          <c:y val="4.8459504719131317E-2"/>
          <c:w val="0.37857532808398953"/>
          <c:h val="0.1105898554271209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ro-R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ro-RO"/>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937800075870273E-2"/>
          <c:y val="4.4156192520926327E-2"/>
          <c:w val="0.90237586566739403"/>
          <c:h val="0.70088756573272804"/>
        </c:manualLayout>
      </c:layout>
      <c:lineChart>
        <c:grouping val="standard"/>
        <c:varyColors val="0"/>
        <c:ser>
          <c:idx val="0"/>
          <c:order val="0"/>
          <c:tx>
            <c:strRef>
              <c:f>Sheet1!$B$1</c:f>
              <c:strCache>
                <c:ptCount val="1"/>
                <c:pt idx="0">
                  <c:v>TV</c:v>
                </c:pt>
              </c:strCache>
            </c:strRef>
          </c:tx>
          <c:spPr>
            <a:ln w="41275" cap="rnd">
              <a:solidFill>
                <a:srgbClr val="FE6900"/>
              </a:solidFill>
              <a:round/>
            </a:ln>
            <a:effectLst/>
          </c:spPr>
          <c:marker>
            <c:symbol val="none"/>
          </c:marker>
          <c:dLbls>
            <c:spPr>
              <a:noFill/>
              <a:ln>
                <a:noFill/>
              </a:ln>
              <a:effectLst/>
            </c:spPr>
            <c:txPr>
              <a:bodyPr wrap="square" lIns="38100" tIns="19050" rIns="38100" bIns="19050" anchor="ctr">
                <a:spAutoFit/>
              </a:bodyPr>
              <a:lstStyle/>
              <a:p>
                <a:pPr>
                  <a:defRPr sz="1100" b="1">
                    <a:solidFill>
                      <a:schemeClr val="accent2"/>
                    </a:solidFill>
                    <a:latin typeface="Aptos" panose="020B0004020202020204" pitchFamily="34" charset="0"/>
                  </a:defRPr>
                </a:pPr>
                <a:endParaRPr lang="ro-R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Sheet1!$B$2:$B$9</c:f>
              <c:numCache>
                <c:formatCode>0%</c:formatCode>
                <c:ptCount val="8"/>
                <c:pt idx="0">
                  <c:v>0.84</c:v>
                </c:pt>
                <c:pt idx="1">
                  <c:v>0.82</c:v>
                </c:pt>
                <c:pt idx="2">
                  <c:v>0.8</c:v>
                </c:pt>
                <c:pt idx="3">
                  <c:v>0.76</c:v>
                </c:pt>
                <c:pt idx="4">
                  <c:v>0.79</c:v>
                </c:pt>
                <c:pt idx="5">
                  <c:v>0.74</c:v>
                </c:pt>
                <c:pt idx="6">
                  <c:v>0.61009999999999998</c:v>
                </c:pt>
                <c:pt idx="7">
                  <c:v>0.62</c:v>
                </c:pt>
              </c:numCache>
            </c:numRef>
          </c:val>
          <c:smooth val="0"/>
          <c:extLst>
            <c:ext xmlns:c16="http://schemas.microsoft.com/office/drawing/2014/chart" uri="{C3380CC4-5D6E-409C-BE32-E72D297353CC}">
              <c16:uniqueId val="{00000000-3B66-4080-BC5B-B167CC7C3E64}"/>
            </c:ext>
          </c:extLst>
        </c:ser>
        <c:ser>
          <c:idx val="1"/>
          <c:order val="1"/>
          <c:tx>
            <c:strRef>
              <c:f>Sheet1!$C$1</c:f>
              <c:strCache>
                <c:ptCount val="1"/>
                <c:pt idx="0">
                  <c:v>Print</c:v>
                </c:pt>
              </c:strCache>
            </c:strRef>
          </c:tx>
          <c:spPr>
            <a:ln w="41275" cap="rnd">
              <a:solidFill>
                <a:schemeClr val="accent3"/>
              </a:solidFill>
              <a:round/>
            </a:ln>
            <a:effectLst/>
          </c:spPr>
          <c:marker>
            <c:symbol val="none"/>
          </c:marker>
          <c:dLbls>
            <c:spPr>
              <a:noFill/>
              <a:ln>
                <a:noFill/>
              </a:ln>
              <a:effectLst/>
            </c:spPr>
            <c:txPr>
              <a:bodyPr wrap="square" lIns="38100" tIns="19050" rIns="38100" bIns="19050" anchor="ctr">
                <a:spAutoFit/>
              </a:bodyPr>
              <a:lstStyle/>
              <a:p>
                <a:pPr>
                  <a:defRPr sz="1100" b="1">
                    <a:solidFill>
                      <a:schemeClr val="accent3"/>
                    </a:solidFill>
                    <a:latin typeface="Aptos" panose="020B0004020202020204" pitchFamily="34" charset="0"/>
                  </a:defRPr>
                </a:pPr>
                <a:endParaRPr lang="ro-R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Sheet1!$C$2:$C$9</c:f>
              <c:numCache>
                <c:formatCode>0%</c:formatCode>
                <c:ptCount val="8"/>
                <c:pt idx="0">
                  <c:v>0.22</c:v>
                </c:pt>
                <c:pt idx="1">
                  <c:v>0.18</c:v>
                </c:pt>
                <c:pt idx="2">
                  <c:v>0.19</c:v>
                </c:pt>
                <c:pt idx="3">
                  <c:v>0.15</c:v>
                </c:pt>
                <c:pt idx="4">
                  <c:v>0.17</c:v>
                </c:pt>
                <c:pt idx="5">
                  <c:v>0.15</c:v>
                </c:pt>
                <c:pt idx="6">
                  <c:v>0.10050000000000001</c:v>
                </c:pt>
                <c:pt idx="7">
                  <c:v>0.09</c:v>
                </c:pt>
              </c:numCache>
            </c:numRef>
          </c:val>
          <c:smooth val="0"/>
          <c:extLst>
            <c:ext xmlns:c16="http://schemas.microsoft.com/office/drawing/2014/chart" uri="{C3380CC4-5D6E-409C-BE32-E72D297353CC}">
              <c16:uniqueId val="{00000001-3B66-4080-BC5B-B167CC7C3E64}"/>
            </c:ext>
          </c:extLst>
        </c:ser>
        <c:ser>
          <c:idx val="2"/>
          <c:order val="2"/>
          <c:tx>
            <c:strRef>
              <c:f>Sheet1!$D$1</c:f>
              <c:strCache>
                <c:ptCount val="1"/>
                <c:pt idx="0">
                  <c:v>Online (inc. social)</c:v>
                </c:pt>
              </c:strCache>
            </c:strRef>
          </c:tx>
          <c:spPr>
            <a:ln w="41275" cap="rnd">
              <a:solidFill>
                <a:schemeClr val="tx2"/>
              </a:solidFill>
              <a:round/>
            </a:ln>
            <a:effectLst/>
          </c:spPr>
          <c:marker>
            <c:symbol val="none"/>
          </c:marker>
          <c:dLbls>
            <c:spPr>
              <a:noFill/>
              <a:ln>
                <a:noFill/>
              </a:ln>
              <a:effectLst/>
            </c:spPr>
            <c:txPr>
              <a:bodyPr wrap="square" lIns="38100" tIns="19050" rIns="38100" bIns="19050" anchor="ctr">
                <a:spAutoFit/>
              </a:bodyPr>
              <a:lstStyle/>
              <a:p>
                <a:pPr>
                  <a:defRPr sz="1100" b="1">
                    <a:solidFill>
                      <a:schemeClr val="tx2"/>
                    </a:solidFill>
                    <a:latin typeface="Aptos" panose="020B0004020202020204" pitchFamily="34" charset="0"/>
                  </a:defRPr>
                </a:pPr>
                <a:endParaRPr lang="ro-R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Sheet1!$D$2:$D$9</c:f>
              <c:numCache>
                <c:formatCode>0%</c:formatCode>
                <c:ptCount val="8"/>
                <c:pt idx="0">
                  <c:v>0.88</c:v>
                </c:pt>
                <c:pt idx="1">
                  <c:v>0.88</c:v>
                </c:pt>
                <c:pt idx="2">
                  <c:v>0.87</c:v>
                </c:pt>
                <c:pt idx="3">
                  <c:v>0.83</c:v>
                </c:pt>
                <c:pt idx="4">
                  <c:v>0.84</c:v>
                </c:pt>
                <c:pt idx="5">
                  <c:v>0.86</c:v>
                </c:pt>
                <c:pt idx="6">
                  <c:v>0.69650000000000001</c:v>
                </c:pt>
                <c:pt idx="7">
                  <c:v>0.66</c:v>
                </c:pt>
              </c:numCache>
            </c:numRef>
          </c:val>
          <c:smooth val="0"/>
          <c:extLst>
            <c:ext xmlns:c16="http://schemas.microsoft.com/office/drawing/2014/chart" uri="{C3380CC4-5D6E-409C-BE32-E72D297353CC}">
              <c16:uniqueId val="{00000002-3B66-4080-BC5B-B167CC7C3E64}"/>
            </c:ext>
          </c:extLst>
        </c:ser>
        <c:ser>
          <c:idx val="3"/>
          <c:order val="3"/>
          <c:tx>
            <c:strRef>
              <c:f>Sheet1!$E$1</c:f>
              <c:strCache>
                <c:ptCount val="1"/>
                <c:pt idx="0">
                  <c:v>Social</c:v>
                </c:pt>
              </c:strCache>
            </c:strRef>
          </c:tx>
          <c:spPr>
            <a:ln w="41275" cap="rnd">
              <a:solidFill>
                <a:srgbClr val="7030A0"/>
              </a:solidFill>
              <a:round/>
            </a:ln>
            <a:effectLst/>
          </c:spPr>
          <c:marker>
            <c:symbol val="none"/>
          </c:marker>
          <c:dLbls>
            <c:spPr>
              <a:noFill/>
              <a:ln>
                <a:noFill/>
              </a:ln>
              <a:effectLst/>
            </c:spPr>
            <c:txPr>
              <a:bodyPr wrap="square" lIns="38100" tIns="19050" rIns="38100" bIns="19050" anchor="ctr">
                <a:spAutoFit/>
              </a:bodyPr>
              <a:lstStyle/>
              <a:p>
                <a:pPr>
                  <a:defRPr sz="1100" b="1">
                    <a:solidFill>
                      <a:srgbClr val="7030A0"/>
                    </a:solidFill>
                    <a:latin typeface="Aptos" panose="020B0004020202020204" pitchFamily="34" charset="0"/>
                  </a:defRPr>
                </a:pPr>
                <a:endParaRPr lang="ro-R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pt idx="0">
                  <c:v>2017</c:v>
                </c:pt>
                <c:pt idx="1">
                  <c:v>2018</c:v>
                </c:pt>
                <c:pt idx="2">
                  <c:v>2019</c:v>
                </c:pt>
                <c:pt idx="3">
                  <c:v>2020</c:v>
                </c:pt>
                <c:pt idx="4">
                  <c:v>2021</c:v>
                </c:pt>
                <c:pt idx="5">
                  <c:v>2022</c:v>
                </c:pt>
                <c:pt idx="6">
                  <c:v>2023</c:v>
                </c:pt>
                <c:pt idx="7">
                  <c:v>2024</c:v>
                </c:pt>
              </c:numCache>
            </c:numRef>
          </c:cat>
          <c:val>
            <c:numRef>
              <c:f>Sheet1!$E$2:$E$9</c:f>
              <c:numCache>
                <c:formatCode>0%</c:formatCode>
                <c:ptCount val="8"/>
                <c:pt idx="0">
                  <c:v>0.65</c:v>
                </c:pt>
                <c:pt idx="1">
                  <c:v>0.67</c:v>
                </c:pt>
                <c:pt idx="2">
                  <c:v>0.62</c:v>
                </c:pt>
                <c:pt idx="3">
                  <c:v>0.6</c:v>
                </c:pt>
                <c:pt idx="4">
                  <c:v>0.57999999999999996</c:v>
                </c:pt>
                <c:pt idx="5">
                  <c:v>0.63</c:v>
                </c:pt>
                <c:pt idx="6">
                  <c:v>0.4662</c:v>
                </c:pt>
                <c:pt idx="7">
                  <c:v>0.44</c:v>
                </c:pt>
              </c:numCache>
            </c:numRef>
          </c:val>
          <c:smooth val="0"/>
          <c:extLst>
            <c:ext xmlns:c16="http://schemas.microsoft.com/office/drawing/2014/chart" uri="{C3380CC4-5D6E-409C-BE32-E72D297353CC}">
              <c16:uniqueId val="{00000003-3B66-4080-BC5B-B167CC7C3E64}"/>
            </c:ext>
          </c:extLst>
        </c:ser>
        <c:dLbls>
          <c:showLegendKey val="0"/>
          <c:showVal val="0"/>
          <c:showCatName val="0"/>
          <c:showSerName val="0"/>
          <c:showPercent val="0"/>
          <c:showBubbleSize val="0"/>
        </c:dLbls>
        <c:smooth val="0"/>
        <c:axId val="1962325032"/>
        <c:axId val="1962328648"/>
      </c:lineChart>
      <c:catAx>
        <c:axId val="1962325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ro-RO"/>
          </a:p>
        </c:txPr>
        <c:crossAx val="1962328648"/>
        <c:crosses val="autoZero"/>
        <c:auto val="1"/>
        <c:lblAlgn val="ctr"/>
        <c:lblOffset val="100"/>
        <c:noMultiLvlLbl val="0"/>
      </c:catAx>
      <c:valAx>
        <c:axId val="1962328648"/>
        <c:scaling>
          <c:orientation val="minMax"/>
          <c:max val="1"/>
          <c:min val="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ro-RO"/>
          </a:p>
        </c:txPr>
        <c:crossAx val="1962325032"/>
        <c:crosses val="autoZero"/>
        <c:crossBetween val="between"/>
      </c:valAx>
      <c:spPr>
        <a:noFill/>
        <a:ln>
          <a:noFill/>
        </a:ln>
        <a:effectLst/>
      </c:spPr>
    </c:plotArea>
    <c:legend>
      <c:legendPos val="b"/>
      <c:overlay val="1"/>
      <c:txPr>
        <a:bodyPr/>
        <a:lstStyle/>
        <a:p>
          <a:pPr>
            <a:defRPr sz="1200">
              <a:latin typeface="Aptos" panose="020B0004020202020204" pitchFamily="34" charset="0"/>
            </a:defRPr>
          </a:pPr>
          <a:endParaRPr lang="ro-RO"/>
        </a:p>
      </c:txPr>
    </c:legend>
    <c:plotVisOnly val="1"/>
    <c:dispBlanksAs val="gap"/>
    <c:showDLblsOverMax val="0"/>
  </c:chart>
  <c:spPr>
    <a:solidFill>
      <a:schemeClr val="bg1"/>
    </a:solidFill>
    <a:ln>
      <a:noFill/>
    </a:ln>
    <a:effectLst/>
  </c:spPr>
  <c:txPr>
    <a:bodyPr/>
    <a:lstStyle/>
    <a:p>
      <a:pPr>
        <a:defRPr/>
      </a:pPr>
      <a:endParaRPr lang="ro-R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50602127138852526"/>
          <c:y val="8.4667623367244746E-2"/>
          <c:w val="0.45780460786160637"/>
          <c:h val="0.89509198740582241"/>
        </c:manualLayout>
      </c:layout>
      <c:barChart>
        <c:barDir val="bar"/>
        <c:grouping val="clustered"/>
        <c:varyColors val="0"/>
        <c:ser>
          <c:idx val="0"/>
          <c:order val="0"/>
          <c:tx>
            <c:strRef>
              <c:f>Sheet1!$B$1</c:f>
              <c:strCache>
                <c:ptCount val="1"/>
                <c:pt idx="0">
                  <c:v>Used last week</c:v>
                </c:pt>
              </c:strCache>
            </c:strRef>
          </c:tx>
          <c:spPr>
            <a:solidFill>
              <a:schemeClr val="accent2">
                <a:lumMod val="60000"/>
                <a:lumOff val="40000"/>
              </a:schemeClr>
            </a:solidFill>
            <a:ln>
              <a:noFill/>
            </a:ln>
            <a:effectLst/>
          </c:spPr>
          <c:invertIfNegative val="0"/>
          <c:dPt>
            <c:idx val="36"/>
            <c:invertIfNegative val="0"/>
            <c:bubble3D val="0"/>
            <c:extLst>
              <c:ext xmlns:c16="http://schemas.microsoft.com/office/drawing/2014/chart" uri="{C3380CC4-5D6E-409C-BE32-E72D297353CC}">
                <c16:uniqueId val="{00000000-A7EE-40ED-A3B5-7E5EABBC02EF}"/>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PRO TV - Știri online</c:v>
                </c:pt>
                <c:pt idx="1">
                  <c:v>Digi24 online</c:v>
                </c:pt>
                <c:pt idx="2">
                  <c:v>Libertatea online</c:v>
                </c:pt>
                <c:pt idx="3">
                  <c:v>Adevărul online</c:v>
                </c:pt>
                <c:pt idx="4">
                  <c:v>Stiripesurse.ro</c:v>
                </c:pt>
                <c:pt idx="5">
                  <c:v>România TV online</c:v>
                </c:pt>
                <c:pt idx="6">
                  <c:v>Ziare.com</c:v>
                </c:pt>
                <c:pt idx="7">
                  <c:v>HotNews</c:v>
                </c:pt>
                <c:pt idx="8">
                  <c:v>Antena 1 online</c:v>
                </c:pt>
                <c:pt idx="9">
                  <c:v>Mediafax</c:v>
                </c:pt>
                <c:pt idx="10">
                  <c:v>Click online</c:v>
                </c:pt>
                <c:pt idx="11">
                  <c:v>Yahoo! News</c:v>
                </c:pt>
                <c:pt idx="12">
                  <c:v>Ziarul Financiar online</c:v>
                </c:pt>
                <c:pt idx="13">
                  <c:v>Antena 3 online</c:v>
                </c:pt>
                <c:pt idx="14">
                  <c:v>CanCan</c:v>
                </c:pt>
                <c:pt idx="15">
                  <c:v>Radio România online</c:v>
                </c:pt>
              </c:strCache>
            </c:strRef>
          </c:cat>
          <c:val>
            <c:numRef>
              <c:f>Sheet1!$B$2:$B$17</c:f>
              <c:numCache>
                <c:formatCode>0%</c:formatCode>
                <c:ptCount val="16"/>
                <c:pt idx="0">
                  <c:v>0.25519999999999998</c:v>
                </c:pt>
                <c:pt idx="1">
                  <c:v>0.21149999999999999</c:v>
                </c:pt>
                <c:pt idx="2">
                  <c:v>0.19969999999999999</c:v>
                </c:pt>
                <c:pt idx="3">
                  <c:v>0.1943</c:v>
                </c:pt>
                <c:pt idx="4">
                  <c:v>0.15390000000000001</c:v>
                </c:pt>
                <c:pt idx="5">
                  <c:v>0.13170000000000001</c:v>
                </c:pt>
                <c:pt idx="6">
                  <c:v>0.1278</c:v>
                </c:pt>
                <c:pt idx="7">
                  <c:v>0.1197</c:v>
                </c:pt>
                <c:pt idx="8">
                  <c:v>0.1186</c:v>
                </c:pt>
                <c:pt idx="9">
                  <c:v>0.1108</c:v>
                </c:pt>
                <c:pt idx="10">
                  <c:v>0.108</c:v>
                </c:pt>
                <c:pt idx="11">
                  <c:v>0.1056</c:v>
                </c:pt>
                <c:pt idx="12">
                  <c:v>0.1027</c:v>
                </c:pt>
                <c:pt idx="13">
                  <c:v>9.7600000000000006E-2</c:v>
                </c:pt>
                <c:pt idx="14">
                  <c:v>9.3399999999999997E-2</c:v>
                </c:pt>
                <c:pt idx="15">
                  <c:v>9.0300000000000005E-2</c:v>
                </c:pt>
              </c:numCache>
            </c:numRef>
          </c:val>
          <c:extLst>
            <c:ext xmlns:c16="http://schemas.microsoft.com/office/drawing/2014/chart" uri="{C3380CC4-5D6E-409C-BE32-E72D297353CC}">
              <c16:uniqueId val="{00000001-A7EE-40ED-A3B5-7E5EABBC02EF}"/>
            </c:ext>
          </c:extLst>
        </c:ser>
        <c:ser>
          <c:idx val="1"/>
          <c:order val="1"/>
          <c:tx>
            <c:strRef>
              <c:f>Sheet1!$C$1</c:f>
              <c:strCache>
                <c:ptCount val="1"/>
                <c:pt idx="0">
                  <c:v>Used 3 days or more</c:v>
                </c:pt>
              </c:strCache>
            </c:strRef>
          </c:tx>
          <c:spPr>
            <a:solidFill>
              <a:schemeClr val="accent2"/>
            </a:solidFill>
            <a:ln>
              <a:noFill/>
            </a:ln>
            <a:effectLst/>
          </c:spPr>
          <c:invertIfNegative val="0"/>
          <c:cat>
            <c:strRef>
              <c:f>Sheet1!$A$2:$A$17</c:f>
              <c:strCache>
                <c:ptCount val="16"/>
                <c:pt idx="0">
                  <c:v>PRO TV - Știri online</c:v>
                </c:pt>
                <c:pt idx="1">
                  <c:v>Digi24 online</c:v>
                </c:pt>
                <c:pt idx="2">
                  <c:v>Libertatea online</c:v>
                </c:pt>
                <c:pt idx="3">
                  <c:v>Adevărul online</c:v>
                </c:pt>
                <c:pt idx="4">
                  <c:v>Stiripesurse.ro</c:v>
                </c:pt>
                <c:pt idx="5">
                  <c:v>România TV online</c:v>
                </c:pt>
                <c:pt idx="6">
                  <c:v>Ziare.com</c:v>
                </c:pt>
                <c:pt idx="7">
                  <c:v>HotNews</c:v>
                </c:pt>
                <c:pt idx="8">
                  <c:v>Antena 1 online</c:v>
                </c:pt>
                <c:pt idx="9">
                  <c:v>Mediafax</c:v>
                </c:pt>
                <c:pt idx="10">
                  <c:v>Click online</c:v>
                </c:pt>
                <c:pt idx="11">
                  <c:v>Yahoo! News</c:v>
                </c:pt>
                <c:pt idx="12">
                  <c:v>Ziarul Financiar online</c:v>
                </c:pt>
                <c:pt idx="13">
                  <c:v>Antena 3 online</c:v>
                </c:pt>
                <c:pt idx="14">
                  <c:v>CanCan</c:v>
                </c:pt>
                <c:pt idx="15">
                  <c:v>Radio România online</c:v>
                </c:pt>
              </c:strCache>
            </c:strRef>
          </c:cat>
          <c:val>
            <c:numRef>
              <c:f>Sheet1!$C$2:$C$17</c:f>
              <c:numCache>
                <c:formatCode>0%</c:formatCode>
                <c:ptCount val="16"/>
                <c:pt idx="0">
                  <c:v>0.1799</c:v>
                </c:pt>
                <c:pt idx="1">
                  <c:v>0.1527</c:v>
                </c:pt>
                <c:pt idx="2">
                  <c:v>8.2799999999999999E-2</c:v>
                </c:pt>
                <c:pt idx="3">
                  <c:v>6.25E-2</c:v>
                </c:pt>
                <c:pt idx="4">
                  <c:v>6.9099999999999995E-2</c:v>
                </c:pt>
                <c:pt idx="5">
                  <c:v>9.1200000000000003E-2</c:v>
                </c:pt>
                <c:pt idx="6">
                  <c:v>5.3199999999999997E-2</c:v>
                </c:pt>
                <c:pt idx="7">
                  <c:v>5.8400000000000001E-2</c:v>
                </c:pt>
                <c:pt idx="8">
                  <c:v>7.3599999999999999E-2</c:v>
                </c:pt>
                <c:pt idx="9">
                  <c:v>4.9700000000000001E-2</c:v>
                </c:pt>
                <c:pt idx="10">
                  <c:v>0.03</c:v>
                </c:pt>
                <c:pt idx="11">
                  <c:v>5.6899999999999999E-2</c:v>
                </c:pt>
                <c:pt idx="12">
                  <c:v>4.02E-2</c:v>
                </c:pt>
                <c:pt idx="13">
                  <c:v>6.6000000000000003E-2</c:v>
                </c:pt>
                <c:pt idx="14">
                  <c:v>3.56E-2</c:v>
                </c:pt>
                <c:pt idx="15">
                  <c:v>5.0099999999999999E-2</c:v>
                </c:pt>
              </c:numCache>
            </c:numRef>
          </c:val>
          <c:extLst>
            <c:ext xmlns:c16="http://schemas.microsoft.com/office/drawing/2014/chart" uri="{C3380CC4-5D6E-409C-BE32-E72D297353CC}">
              <c16:uniqueId val="{00000002-A7EE-40ED-A3B5-7E5EABBC02EF}"/>
            </c:ext>
          </c:extLst>
        </c:ser>
        <c:dLbls>
          <c:showLegendKey val="0"/>
          <c:showVal val="0"/>
          <c:showCatName val="0"/>
          <c:showSerName val="0"/>
          <c:showPercent val="0"/>
          <c:showBubbleSize val="0"/>
        </c:dLbls>
        <c:gapWidth val="10"/>
        <c:overlap val="100"/>
        <c:axId val="579531712"/>
        <c:axId val="579527008"/>
      </c:barChart>
      <c:catAx>
        <c:axId val="57953171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1100" b="0" i="0" u="none" strike="noStrike" kern="1200" baseline="0">
                <a:solidFill>
                  <a:schemeClr val="tx1">
                    <a:lumMod val="50000"/>
                  </a:schemeClr>
                </a:solidFill>
                <a:latin typeface="+mn-lt"/>
                <a:ea typeface="+mn-ea"/>
                <a:cs typeface="+mn-cs"/>
              </a:defRPr>
            </a:pPr>
            <a:endParaRPr lang="ro-RO"/>
          </a:p>
        </c:txPr>
        <c:crossAx val="579527008"/>
        <c:crosses val="autoZero"/>
        <c:auto val="1"/>
        <c:lblAlgn val="ctr"/>
        <c:lblOffset val="100"/>
        <c:noMultiLvlLbl val="0"/>
      </c:catAx>
      <c:valAx>
        <c:axId val="579527008"/>
        <c:scaling>
          <c:orientation val="minMax"/>
        </c:scaling>
        <c:delete val="1"/>
        <c:axPos val="t"/>
        <c:numFmt formatCode="0%" sourceLinked="1"/>
        <c:majorTickMark val="none"/>
        <c:minorTickMark val="none"/>
        <c:tickLblPos val="nextTo"/>
        <c:crossAx val="579531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o-R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47790442768838887"/>
          <c:y val="8.4667623367244746E-2"/>
          <c:w val="0.48592145156174271"/>
          <c:h val="0.89509198740582241"/>
        </c:manualLayout>
      </c:layout>
      <c:barChart>
        <c:barDir val="bar"/>
        <c:grouping val="clustered"/>
        <c:varyColors val="0"/>
        <c:ser>
          <c:idx val="0"/>
          <c:order val="0"/>
          <c:tx>
            <c:strRef>
              <c:f>Sheet1!$B$1</c:f>
              <c:strCache>
                <c:ptCount val="1"/>
                <c:pt idx="0">
                  <c:v>Used last week</c:v>
                </c:pt>
              </c:strCache>
            </c:strRef>
          </c:tx>
          <c:spPr>
            <a:solidFill>
              <a:schemeClr val="accent3"/>
            </a:solidFill>
            <a:ln>
              <a:noFill/>
            </a:ln>
            <a:effectLst/>
          </c:spPr>
          <c:invertIfNegative val="0"/>
          <c:dPt>
            <c:idx val="36"/>
            <c:invertIfNegative val="0"/>
            <c:bubble3D val="0"/>
            <c:extLst>
              <c:ext xmlns:c16="http://schemas.microsoft.com/office/drawing/2014/chart" uri="{C3380CC4-5D6E-409C-BE32-E72D297353CC}">
                <c16:uniqueId val="{00000000-EBC1-406F-A579-FDC0E3BD9B4C}"/>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50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PRO TV</c:v>
                </c:pt>
                <c:pt idx="1">
                  <c:v>Antena 1</c:v>
                </c:pt>
                <c:pt idx="2">
                  <c:v>Digi24</c:v>
                </c:pt>
                <c:pt idx="3">
                  <c:v>România TV</c:v>
                </c:pt>
                <c:pt idx="4">
                  <c:v>Antena 3 CNN</c:v>
                </c:pt>
                <c:pt idx="5">
                  <c:v>Kanal D</c:v>
                </c:pt>
                <c:pt idx="6">
                  <c:v>Realitatea Plus</c:v>
                </c:pt>
                <c:pt idx="7">
                  <c:v>A free city paper such as Metro</c:v>
                </c:pt>
                <c:pt idx="8">
                  <c:v>Libertatea</c:v>
                </c:pt>
                <c:pt idx="9">
                  <c:v>TVR (public broadcaster)</c:v>
                </c:pt>
                <c:pt idx="10">
                  <c:v>Adevărul</c:v>
                </c:pt>
                <c:pt idx="11">
                  <c:v>Regional or local newspaper (7)</c:v>
                </c:pt>
                <c:pt idx="12">
                  <c:v>Radio Europa FM</c:v>
                </c:pt>
                <c:pt idx="13">
                  <c:v>Radio România (public broadcaster)</c:v>
                </c:pt>
                <c:pt idx="14">
                  <c:v>B1 TV</c:v>
                </c:pt>
              </c:strCache>
            </c:strRef>
          </c:cat>
          <c:val>
            <c:numRef>
              <c:f>Sheet1!$B$2:$B$16</c:f>
              <c:numCache>
                <c:formatCode>0%</c:formatCode>
                <c:ptCount val="15"/>
                <c:pt idx="0">
                  <c:v>0.53979999999999995</c:v>
                </c:pt>
                <c:pt idx="1">
                  <c:v>0.33900000000000002</c:v>
                </c:pt>
                <c:pt idx="2">
                  <c:v>0.29249999999999998</c:v>
                </c:pt>
                <c:pt idx="3">
                  <c:v>0.2482</c:v>
                </c:pt>
                <c:pt idx="4">
                  <c:v>0.18090000000000001</c:v>
                </c:pt>
                <c:pt idx="5">
                  <c:v>0.1734</c:v>
                </c:pt>
                <c:pt idx="6">
                  <c:v>0.1699</c:v>
                </c:pt>
                <c:pt idx="7">
                  <c:v>0.16700000000000001</c:v>
                </c:pt>
                <c:pt idx="8">
                  <c:v>0.1603</c:v>
                </c:pt>
                <c:pt idx="9">
                  <c:v>0.15759999999999999</c:v>
                </c:pt>
                <c:pt idx="10">
                  <c:v>0.1525</c:v>
                </c:pt>
                <c:pt idx="11">
                  <c:v>0.1452</c:v>
                </c:pt>
                <c:pt idx="12">
                  <c:v>0.13600000000000001</c:v>
                </c:pt>
                <c:pt idx="13">
                  <c:v>0.12809999999999999</c:v>
                </c:pt>
                <c:pt idx="14">
                  <c:v>0.11559999999999999</c:v>
                </c:pt>
              </c:numCache>
            </c:numRef>
          </c:val>
          <c:extLst>
            <c:ext xmlns:c16="http://schemas.microsoft.com/office/drawing/2014/chart" uri="{C3380CC4-5D6E-409C-BE32-E72D297353CC}">
              <c16:uniqueId val="{00000001-EBC1-406F-A579-FDC0E3BD9B4C}"/>
            </c:ext>
          </c:extLst>
        </c:ser>
        <c:ser>
          <c:idx val="1"/>
          <c:order val="1"/>
          <c:tx>
            <c:strRef>
              <c:f>Sheet1!$C$1</c:f>
              <c:strCache>
                <c:ptCount val="1"/>
                <c:pt idx="0">
                  <c:v>Used 3 days or more</c:v>
                </c:pt>
              </c:strCache>
            </c:strRef>
          </c:tx>
          <c:spPr>
            <a:solidFill>
              <a:schemeClr val="accent3">
                <a:lumMod val="50000"/>
              </a:schemeClr>
            </a:solidFill>
            <a:ln>
              <a:noFill/>
            </a:ln>
            <a:effectLst/>
          </c:spPr>
          <c:invertIfNegative val="0"/>
          <c:cat>
            <c:strRef>
              <c:f>Sheet1!$A$2:$A$16</c:f>
              <c:strCache>
                <c:ptCount val="15"/>
                <c:pt idx="0">
                  <c:v>PRO TV</c:v>
                </c:pt>
                <c:pt idx="1">
                  <c:v>Antena 1</c:v>
                </c:pt>
                <c:pt idx="2">
                  <c:v>Digi24</c:v>
                </c:pt>
                <c:pt idx="3">
                  <c:v>România TV</c:v>
                </c:pt>
                <c:pt idx="4">
                  <c:v>Antena 3 CNN</c:v>
                </c:pt>
                <c:pt idx="5">
                  <c:v>Kanal D</c:v>
                </c:pt>
                <c:pt idx="6">
                  <c:v>Realitatea Plus</c:v>
                </c:pt>
                <c:pt idx="7">
                  <c:v>A free city paper such as Metro</c:v>
                </c:pt>
                <c:pt idx="8">
                  <c:v>Libertatea</c:v>
                </c:pt>
                <c:pt idx="9">
                  <c:v>TVR (public broadcaster)</c:v>
                </c:pt>
                <c:pt idx="10">
                  <c:v>Adevărul</c:v>
                </c:pt>
                <c:pt idx="11">
                  <c:v>Regional or local newspaper (7)</c:v>
                </c:pt>
                <c:pt idx="12">
                  <c:v>Radio Europa FM</c:v>
                </c:pt>
                <c:pt idx="13">
                  <c:v>Radio România (public broadcaster)</c:v>
                </c:pt>
                <c:pt idx="14">
                  <c:v>B1 TV</c:v>
                </c:pt>
              </c:strCache>
            </c:strRef>
          </c:cat>
          <c:val>
            <c:numRef>
              <c:f>Sheet1!$C$2:$C$16</c:f>
              <c:numCache>
                <c:formatCode>0%</c:formatCode>
                <c:ptCount val="15"/>
                <c:pt idx="0">
                  <c:v>0.42</c:v>
                </c:pt>
                <c:pt idx="1">
                  <c:v>0.22939999999999999</c:v>
                </c:pt>
                <c:pt idx="2">
                  <c:v>0.2059</c:v>
                </c:pt>
                <c:pt idx="3">
                  <c:v>0.1678</c:v>
                </c:pt>
                <c:pt idx="4">
                  <c:v>0.12559999999999999</c:v>
                </c:pt>
                <c:pt idx="5">
                  <c:v>0.1077</c:v>
                </c:pt>
                <c:pt idx="6">
                  <c:v>0.1099</c:v>
                </c:pt>
                <c:pt idx="7">
                  <c:v>3.2500000000000001E-2</c:v>
                </c:pt>
                <c:pt idx="8">
                  <c:v>4.4699999999999997E-2</c:v>
                </c:pt>
                <c:pt idx="9">
                  <c:v>8.1100000000000005E-2</c:v>
                </c:pt>
                <c:pt idx="10">
                  <c:v>3.85E-2</c:v>
                </c:pt>
                <c:pt idx="11">
                  <c:v>3.0300000000000001E-2</c:v>
                </c:pt>
                <c:pt idx="12">
                  <c:v>8.1000000000000003E-2</c:v>
                </c:pt>
                <c:pt idx="13">
                  <c:v>7.6399999999999996E-2</c:v>
                </c:pt>
                <c:pt idx="14">
                  <c:v>7.0699999999999999E-2</c:v>
                </c:pt>
              </c:numCache>
            </c:numRef>
          </c:val>
          <c:extLst>
            <c:ext xmlns:c16="http://schemas.microsoft.com/office/drawing/2014/chart" uri="{C3380CC4-5D6E-409C-BE32-E72D297353CC}">
              <c16:uniqueId val="{00000002-EBC1-406F-A579-FDC0E3BD9B4C}"/>
            </c:ext>
          </c:extLst>
        </c:ser>
        <c:dLbls>
          <c:showLegendKey val="0"/>
          <c:showVal val="0"/>
          <c:showCatName val="0"/>
          <c:showSerName val="0"/>
          <c:showPercent val="0"/>
          <c:showBubbleSize val="0"/>
        </c:dLbls>
        <c:gapWidth val="10"/>
        <c:overlap val="100"/>
        <c:axId val="579522696"/>
        <c:axId val="579527400"/>
      </c:barChart>
      <c:catAx>
        <c:axId val="57952269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t" anchorCtr="1"/>
          <a:lstStyle/>
          <a:p>
            <a:pPr>
              <a:defRPr sz="1100" b="0" i="0" u="none" strike="noStrike" kern="1200" baseline="0">
                <a:solidFill>
                  <a:schemeClr val="tx1">
                    <a:lumMod val="50000"/>
                  </a:schemeClr>
                </a:solidFill>
                <a:latin typeface="+mn-lt"/>
                <a:ea typeface="+mn-ea"/>
                <a:cs typeface="+mn-cs"/>
              </a:defRPr>
            </a:pPr>
            <a:endParaRPr lang="ro-RO"/>
          </a:p>
        </c:txPr>
        <c:crossAx val="579527400"/>
        <c:crosses val="autoZero"/>
        <c:auto val="1"/>
        <c:lblAlgn val="ctr"/>
        <c:lblOffset val="100"/>
        <c:noMultiLvlLbl val="0"/>
      </c:catAx>
      <c:valAx>
        <c:axId val="579527400"/>
        <c:scaling>
          <c:orientation val="minMax"/>
        </c:scaling>
        <c:delete val="1"/>
        <c:axPos val="t"/>
        <c:numFmt formatCode="0%" sourceLinked="1"/>
        <c:majorTickMark val="none"/>
        <c:minorTickMark val="none"/>
        <c:tickLblPos val="nextTo"/>
        <c:crossAx val="579522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o-R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o-R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Foaie3!$C$3</c:f>
              <c:strCache>
                <c:ptCount val="1"/>
                <c:pt idx="0">
                  <c:v>Educație redusă</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Foaie3!$B$4:$B$7</c:f>
              <c:strCache>
                <c:ptCount val="4"/>
                <c:pt idx="0">
                  <c:v>Încredere înaltă, interes mare</c:v>
                </c:pt>
                <c:pt idx="1">
                  <c:v>Încredere înaltă, interes redus</c:v>
                </c:pt>
                <c:pt idx="2">
                  <c:v>Încredere mică, interes mare</c:v>
                </c:pt>
                <c:pt idx="3">
                  <c:v>Încredere mică, interes redus</c:v>
                </c:pt>
              </c:strCache>
            </c:strRef>
          </c:cat>
          <c:val>
            <c:numRef>
              <c:f>Foaie3!$C$4:$C$7</c:f>
              <c:numCache>
                <c:formatCode>0%</c:formatCode>
                <c:ptCount val="4"/>
                <c:pt idx="0">
                  <c:v>0.12</c:v>
                </c:pt>
                <c:pt idx="1">
                  <c:v>0.12</c:v>
                </c:pt>
                <c:pt idx="2">
                  <c:v>0.21</c:v>
                </c:pt>
                <c:pt idx="3">
                  <c:v>0.55000000000000004</c:v>
                </c:pt>
              </c:numCache>
            </c:numRef>
          </c:val>
          <c:extLst>
            <c:ext xmlns:c16="http://schemas.microsoft.com/office/drawing/2014/chart" uri="{C3380CC4-5D6E-409C-BE32-E72D297353CC}">
              <c16:uniqueId val="{00000000-E514-4F86-B02E-C2C92C8839BE}"/>
            </c:ext>
          </c:extLst>
        </c:ser>
        <c:ser>
          <c:idx val="1"/>
          <c:order val="1"/>
          <c:tx>
            <c:strRef>
              <c:f>Foaie3!$D$3</c:f>
              <c:strCache>
                <c:ptCount val="1"/>
                <c:pt idx="0">
                  <c:v>Educație medie</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Foaie3!$B$4:$B$7</c:f>
              <c:strCache>
                <c:ptCount val="4"/>
                <c:pt idx="0">
                  <c:v>Încredere înaltă, interes mare</c:v>
                </c:pt>
                <c:pt idx="1">
                  <c:v>Încredere înaltă, interes redus</c:v>
                </c:pt>
                <c:pt idx="2">
                  <c:v>Încredere mică, interes mare</c:v>
                </c:pt>
                <c:pt idx="3">
                  <c:v>Încredere mică, interes redus</c:v>
                </c:pt>
              </c:strCache>
            </c:strRef>
          </c:cat>
          <c:val>
            <c:numRef>
              <c:f>Foaie3!$D$4:$D$7</c:f>
              <c:numCache>
                <c:formatCode>0%</c:formatCode>
                <c:ptCount val="4"/>
                <c:pt idx="0">
                  <c:v>0.17</c:v>
                </c:pt>
                <c:pt idx="1">
                  <c:v>0.12</c:v>
                </c:pt>
                <c:pt idx="2">
                  <c:v>0.25</c:v>
                </c:pt>
                <c:pt idx="3">
                  <c:v>0.47</c:v>
                </c:pt>
              </c:numCache>
            </c:numRef>
          </c:val>
          <c:extLst>
            <c:ext xmlns:c16="http://schemas.microsoft.com/office/drawing/2014/chart" uri="{C3380CC4-5D6E-409C-BE32-E72D297353CC}">
              <c16:uniqueId val="{00000001-E514-4F86-B02E-C2C92C8839BE}"/>
            </c:ext>
          </c:extLst>
        </c:ser>
        <c:ser>
          <c:idx val="2"/>
          <c:order val="2"/>
          <c:tx>
            <c:strRef>
              <c:f>Foaie3!$E$3</c:f>
              <c:strCache>
                <c:ptCount val="1"/>
                <c:pt idx="0">
                  <c:v>Educație înaltă</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ro-R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Foaie3!$B$4:$B$7</c:f>
              <c:strCache>
                <c:ptCount val="4"/>
                <c:pt idx="0">
                  <c:v>Încredere înaltă, interes mare</c:v>
                </c:pt>
                <c:pt idx="1">
                  <c:v>Încredere înaltă, interes redus</c:v>
                </c:pt>
                <c:pt idx="2">
                  <c:v>Încredere mică, interes mare</c:v>
                </c:pt>
                <c:pt idx="3">
                  <c:v>Încredere mică, interes redus</c:v>
                </c:pt>
              </c:strCache>
            </c:strRef>
          </c:cat>
          <c:val>
            <c:numRef>
              <c:f>Foaie3!$E$4:$E$7</c:f>
              <c:numCache>
                <c:formatCode>0%</c:formatCode>
                <c:ptCount val="4"/>
                <c:pt idx="0">
                  <c:v>0.18</c:v>
                </c:pt>
                <c:pt idx="1">
                  <c:v>0.11</c:v>
                </c:pt>
                <c:pt idx="2">
                  <c:v>0.28999999999999998</c:v>
                </c:pt>
                <c:pt idx="3">
                  <c:v>0.42</c:v>
                </c:pt>
              </c:numCache>
            </c:numRef>
          </c:val>
          <c:extLst>
            <c:ext xmlns:c16="http://schemas.microsoft.com/office/drawing/2014/chart" uri="{C3380CC4-5D6E-409C-BE32-E72D297353CC}">
              <c16:uniqueId val="{00000002-E514-4F86-B02E-C2C92C8839BE}"/>
            </c:ext>
          </c:extLst>
        </c:ser>
        <c:dLbls>
          <c:showLegendKey val="0"/>
          <c:showVal val="0"/>
          <c:showCatName val="0"/>
          <c:showSerName val="0"/>
          <c:showPercent val="0"/>
          <c:showBubbleSize val="0"/>
        </c:dLbls>
        <c:gapWidth val="182"/>
        <c:axId val="529925856"/>
        <c:axId val="529926216"/>
      </c:barChart>
      <c:catAx>
        <c:axId val="529925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ro-RO"/>
          </a:p>
        </c:txPr>
        <c:crossAx val="529926216"/>
        <c:crosses val="autoZero"/>
        <c:auto val="1"/>
        <c:lblAlgn val="ctr"/>
        <c:lblOffset val="100"/>
        <c:noMultiLvlLbl val="0"/>
      </c:catAx>
      <c:valAx>
        <c:axId val="529926216"/>
        <c:scaling>
          <c:orientation val="minMax"/>
          <c:max val="1"/>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ro-RO"/>
          </a:p>
        </c:txPr>
        <c:crossAx val="529925856"/>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ro-RO"/>
        </a:p>
      </c:txPr>
    </c:legend>
    <c:plotVisOnly val="1"/>
    <c:dispBlanksAs val="gap"/>
    <c:showDLblsOverMax val="0"/>
  </c:chart>
  <c:spPr>
    <a:solidFill>
      <a:schemeClr val="bg1"/>
    </a:solidFill>
    <a:ln w="9525" cap="flat" cmpd="sng" algn="ctr">
      <a:noFill/>
      <a:round/>
    </a:ln>
    <a:effectLst/>
  </c:spPr>
  <c:txPr>
    <a:bodyPr/>
    <a:lstStyle/>
    <a:p>
      <a:pPr>
        <a:defRPr/>
      </a:pPr>
      <a:endParaRPr lang="ro-R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0.63093</cdr:x>
      <cdr:y>0.36182</cdr:y>
    </cdr:from>
    <cdr:to>
      <cdr:x>0.63093</cdr:x>
      <cdr:y>0.90115</cdr:y>
    </cdr:to>
    <cdr:cxnSp macro="">
      <cdr:nvCxnSpPr>
        <cdr:cNvPr id="2" name="Conector drept 1">
          <a:extLst xmlns:a="http://schemas.openxmlformats.org/drawingml/2006/main">
            <a:ext uri="{FF2B5EF4-FFF2-40B4-BE49-F238E27FC236}">
              <a16:creationId xmlns:a16="http://schemas.microsoft.com/office/drawing/2014/main" id="{CC8763E8-5E3A-08DB-54E7-460B28528131}"/>
            </a:ext>
          </a:extLst>
        </cdr:cNvPr>
        <cdr:cNvCxnSpPr>
          <a:cxnSpLocks xmlns:a="http://schemas.openxmlformats.org/drawingml/2006/main"/>
        </cdr:cNvCxnSpPr>
      </cdr:nvCxnSpPr>
      <cdr:spPr>
        <a:xfrm xmlns:a="http://schemas.openxmlformats.org/drawingml/2006/main">
          <a:off x="3267106" y="1882234"/>
          <a:ext cx="0" cy="2805663"/>
        </a:xfrm>
        <a:prstGeom xmlns:a="http://schemas.openxmlformats.org/drawingml/2006/main" prst="line">
          <a:avLst/>
        </a:prstGeom>
        <a:ln xmlns:a="http://schemas.openxmlformats.org/drawingml/2006/main" w="22225">
          <a:solidFill>
            <a:schemeClr val="bg1">
              <a:lumMod val="5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0.50846</cdr:x>
      <cdr:y>0.16053</cdr:y>
    </cdr:from>
    <cdr:to>
      <cdr:x>0.78295</cdr:x>
      <cdr:y>0.26493</cdr:y>
    </cdr:to>
    <cdr:sp macro="" textlink="">
      <cdr:nvSpPr>
        <cdr:cNvPr id="4" name="CasetăText 17">
          <a:extLst xmlns:a="http://schemas.openxmlformats.org/drawingml/2006/main">
            <a:ext uri="{FF2B5EF4-FFF2-40B4-BE49-F238E27FC236}">
              <a16:creationId xmlns:a16="http://schemas.microsoft.com/office/drawing/2014/main" id="{874AABA1-0B8E-ECC7-2976-2A68B325B391}"/>
            </a:ext>
          </a:extLst>
        </cdr:cNvPr>
        <cdr:cNvSpPr txBox="1"/>
      </cdr:nvSpPr>
      <cdr:spPr>
        <a:xfrm xmlns:a="http://schemas.openxmlformats.org/drawingml/2006/main">
          <a:off x="2632924" y="835097"/>
          <a:ext cx="1421382" cy="543103"/>
        </a:xfrm>
        <a:prstGeom xmlns:a="http://schemas.openxmlformats.org/drawingml/2006/main" prst="rect">
          <a:avLst/>
        </a:prstGeom>
        <a:noFill xmlns:a="http://schemas.openxmlformats.org/drawingml/2006/main"/>
        <a:ln xmlns:a="http://schemas.openxmlformats.org/drawingml/2006/main">
          <a:solidFill>
            <a:schemeClr val="bg1">
              <a:lumMod val="50000"/>
            </a:schemeClr>
          </a:solidFill>
        </a:ln>
      </cdr:spPr>
      <cdr:txBody>
        <a:bodyPr xmlns:a="http://schemas.openxmlformats.org/drawingml/2006/main" wrap="square" rtlCol="0">
          <a:spAutoFit/>
        </a:bodyPr>
        <a:lstStyle xmlns:a="http://schemas.openxmlformats.org/drawingml/2006/main">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ro-RO" sz="1400" dirty="0">
              <a:solidFill>
                <a:schemeClr val="bg1">
                  <a:lumMod val="50000"/>
                </a:schemeClr>
              </a:solidFill>
            </a:rPr>
            <a:t>Am introdus cote de educație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ro-RO"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2800"/>
          </a:p>
        </p:txBody>
      </p:sp>
      <p:sp>
        <p:nvSpPr>
          <p:cNvPr id="371" name="Google Shape;3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80" name="Google Shape;48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61" name="Google Shape;56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0" name="Google Shape;570;p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conținut pozitiv + orientat spre soluții + explicative. </a:t>
            </a:r>
            <a:endParaRPr/>
          </a:p>
        </p:txBody>
      </p:sp>
      <p:sp>
        <p:nvSpPr>
          <p:cNvPr id="571" name="Google Shape;571;p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conținut pozitiv + orientat spre soluții + explicative. </a:t>
            </a:r>
            <a:endParaRPr/>
          </a:p>
        </p:txBody>
      </p:sp>
      <p:sp>
        <p:nvSpPr>
          <p:cNvPr id="586" name="Google Shape;586;p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381" name="Google Shape;38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Căutare:  </a:t>
            </a:r>
            <a:r>
              <a:rPr lang="ro-RO" sz="1000">
                <a:solidFill>
                  <a:srgbClr val="000000"/>
                </a:solidFill>
                <a:latin typeface="Arial"/>
                <a:ea typeface="Arial"/>
                <a:cs typeface="Arial"/>
                <a:sym typeface="Arial"/>
              </a:rPr>
              <a:t>29%. Branded: 36%. </a:t>
            </a:r>
            <a:r>
              <a:rPr lang="ro-RO"/>
              <a:t> Modalități de accesare: rețele sociale: 27%. </a:t>
            </a:r>
            <a:endParaRPr sz="10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599" name="Google Shape;599;p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p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Căutare:  </a:t>
            </a:r>
            <a:r>
              <a:rPr lang="ro-RO" sz="1000">
                <a:solidFill>
                  <a:srgbClr val="000000"/>
                </a:solidFill>
                <a:latin typeface="Arial"/>
                <a:ea typeface="Arial"/>
                <a:cs typeface="Arial"/>
                <a:sym typeface="Arial"/>
              </a:rPr>
              <a:t>29%. Branded: 36%. </a:t>
            </a:r>
            <a:r>
              <a:rPr lang="ro-RO"/>
              <a:t> Modalități de accesare: rețele sociale: 27%. </a:t>
            </a:r>
            <a:endParaRPr sz="1000">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617" name="Google Shape;617;p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p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629" name="Google Shape;629;p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1" name="Google Shape;641;p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sz="900"/>
              <a:t> </a:t>
            </a:r>
            <a:r>
              <a:rPr lang="ro-RO" sz="1650">
                <a:solidFill>
                  <a:srgbClr val="002147"/>
                </a:solidFill>
              </a:rPr>
              <a:t>38% ș</a:t>
            </a:r>
            <a:r>
              <a:rPr lang="ro-RO" sz="1750">
                <a:solidFill>
                  <a:srgbClr val="002147"/>
                </a:solidFill>
              </a:rPr>
              <a:t>tiri despre războiul din Ucraina; </a:t>
            </a:r>
            <a:r>
              <a:rPr lang="ro-RO" sz="1650">
                <a:solidFill>
                  <a:srgbClr val="002147"/>
                </a:solidFill>
              </a:rPr>
              <a:t>36% ș</a:t>
            </a:r>
            <a:r>
              <a:rPr lang="ro-RO" sz="1750">
                <a:solidFill>
                  <a:srgbClr val="002147"/>
                </a:solidFill>
              </a:rPr>
              <a:t>tiri despre discriminare </a:t>
            </a:r>
            <a:r>
              <a:rPr lang="ro-RO" sz="1650">
                <a:solidFill>
                  <a:srgbClr val="002147"/>
                </a:solidFill>
              </a:rPr>
              <a:t>ș</a:t>
            </a:r>
            <a:r>
              <a:rPr lang="ro-RO" sz="1750">
                <a:solidFill>
                  <a:srgbClr val="002147"/>
                </a:solidFill>
              </a:rPr>
              <a:t>i drepturi civile </a:t>
            </a:r>
            <a:r>
              <a:rPr lang="ro-RO" sz="1600">
                <a:solidFill>
                  <a:srgbClr val="002147"/>
                </a:solidFill>
              </a:rPr>
              <a:t>, </a:t>
            </a:r>
            <a:r>
              <a:rPr lang="ro-RO" sz="1700">
                <a:solidFill>
                  <a:srgbClr val="002147"/>
                </a:solidFill>
              </a:rPr>
              <a:t>31% știri politice</a:t>
            </a:r>
            <a:endParaRPr sz="1600">
              <a:solidFill>
                <a:srgbClr val="002147"/>
              </a:solidFill>
            </a:endParaRPr>
          </a:p>
          <a:p>
            <a:pPr indent="0" lvl="0" marL="0" rtl="0" algn="l">
              <a:lnSpc>
                <a:spcPct val="100000"/>
              </a:lnSpc>
              <a:spcBef>
                <a:spcPts val="0"/>
              </a:spcBef>
              <a:spcAft>
                <a:spcPts val="0"/>
              </a:spcAft>
              <a:buClr>
                <a:schemeClr val="dk1"/>
              </a:buClr>
              <a:buSzPts val="1200"/>
              <a:buFont typeface="Calibri"/>
              <a:buNone/>
            </a:pPr>
            <a:r>
              <a:t/>
            </a:r>
            <a:endParaRPr sz="900"/>
          </a:p>
        </p:txBody>
      </p:sp>
      <p:sp>
        <p:nvSpPr>
          <p:cNvPr id="642" name="Google Shape;642;p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658" name="Google Shape;65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7" name="Google Shape;667;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668" name="Google Shape;668;p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6" name="Google Shape;686;p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687" name="Google Shape;687;p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p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702" name="Google Shape;702;p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715" name="Google Shape;715;p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6" name="Shape 726"/>
        <p:cNvGrpSpPr/>
        <p:nvPr/>
      </p:nvGrpSpPr>
      <p:grpSpPr>
        <a:xfrm>
          <a:off x="0" y="0"/>
          <a:ext cx="0" cy="0"/>
          <a:chOff x="0" y="0"/>
          <a:chExt cx="0" cy="0"/>
        </a:xfrm>
      </p:grpSpPr>
      <p:sp>
        <p:nvSpPr>
          <p:cNvPr id="727" name="Google Shape;727;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8" name="Google Shape;728;p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729" name="Google Shape;729;p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p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746" name="Google Shape;746;p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1" name="Google Shape;761;p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762" name="Google Shape;762;p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7" name="Google Shape;777;p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Interesul pentru știri: jurnalismul explicativ pe prima poziție. Știri cu conținut pozitiv - investigațiile </a:t>
            </a:r>
            <a:endParaRPr/>
          </a:p>
        </p:txBody>
      </p:sp>
      <p:sp>
        <p:nvSpPr>
          <p:cNvPr id="778" name="Google Shape;778;p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8" name="Google Shape;80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09" name="Google Shape;809;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p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conținut pozitiv + orientat spre soluții + explicative. </a:t>
            </a:r>
            <a:endParaRPr/>
          </a:p>
        </p:txBody>
      </p:sp>
      <p:sp>
        <p:nvSpPr>
          <p:cNvPr id="819" name="Google Shape;819;p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3" name="Google Shape;843;p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conținut pozitiv + orientat spre soluții + explicative. </a:t>
            </a:r>
            <a:endParaRPr/>
          </a:p>
        </p:txBody>
      </p:sp>
      <p:sp>
        <p:nvSpPr>
          <p:cNvPr id="844" name="Google Shape;844;p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5" name="Google Shape;855;p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 conținut pozitiv + orientat spre soluții + explicative. </a:t>
            </a:r>
            <a:endParaRPr/>
          </a:p>
        </p:txBody>
      </p:sp>
      <p:sp>
        <p:nvSpPr>
          <p:cNvPr id="856" name="Google Shape;856;p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0" name="Google Shape;870;p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ro-RO"/>
              <a:t>Avoid sources: 51%, reduc frecvența: 43%. EVIT anumite SB: 31%. ELIMIN știrile la anumite momente din zi: 28%. Schimb canalul, evit, ignor: 25%. Dau prioritate activităților care nu implică știri 23%</a:t>
            </a:r>
            <a:endParaRPr/>
          </a:p>
        </p:txBody>
      </p:sp>
      <p:sp>
        <p:nvSpPr>
          <p:cNvPr id="871" name="Google Shape;871;p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4D4C4D"/>
              </a:buClr>
              <a:buSzPts val="1200"/>
              <a:buFont typeface="Calibri"/>
              <a:buNone/>
            </a:pPr>
            <a:fld id="{00000000-1234-1234-1234-123412341234}" type="slidenum">
              <a:rPr b="0" i="0" lang="ro-RO" sz="1200" u="none" cap="none" strike="noStrike">
                <a:solidFill>
                  <a:srgbClr val="4D4C4D"/>
                </a:solidFill>
                <a:latin typeface="Calibri"/>
                <a:ea typeface="Calibri"/>
                <a:cs typeface="Calibri"/>
                <a:sym typeface="Calibri"/>
              </a:rPr>
              <a:t>‹#›</a:t>
            </a:fld>
            <a:endParaRPr b="0" i="0" sz="1200" u="none" cap="none" strike="noStrike">
              <a:solidFill>
                <a:srgbClr val="4D4C4D"/>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2" name="Shape 882"/>
        <p:cNvGrpSpPr/>
        <p:nvPr/>
      </p:nvGrpSpPr>
      <p:grpSpPr>
        <a:xfrm>
          <a:off x="0" y="0"/>
          <a:ext cx="0" cy="0"/>
          <a:chOff x="0" y="0"/>
          <a:chExt cx="0" cy="0"/>
        </a:xfrm>
      </p:grpSpPr>
      <p:sp>
        <p:nvSpPr>
          <p:cNvPr id="883" name="Google Shape;88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4" name="Google Shape;884;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885" name="Google Shape;885;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4" name="Google Shape;894;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5" name="Google Shape;905;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8" name="Google Shape;91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8" name="Shape 928"/>
        <p:cNvGrpSpPr/>
        <p:nvPr/>
      </p:nvGrpSpPr>
      <p:grpSpPr>
        <a:xfrm>
          <a:off x="0" y="0"/>
          <a:ext cx="0" cy="0"/>
          <a:chOff x="0" y="0"/>
          <a:chExt cx="0" cy="0"/>
        </a:xfrm>
      </p:grpSpPr>
      <p:sp>
        <p:nvSpPr>
          <p:cNvPr id="929" name="Google Shape;92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0" name="Google Shape;93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3" name="Google Shape;94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3" name="Google Shape;963;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964" name="Google Shape;964;p4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7" name="Google Shape;100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3" name="Shape 1023"/>
        <p:cNvGrpSpPr/>
        <p:nvPr/>
      </p:nvGrpSpPr>
      <p:grpSpPr>
        <a:xfrm>
          <a:off x="0" y="0"/>
          <a:ext cx="0" cy="0"/>
          <a:chOff x="0" y="0"/>
          <a:chExt cx="0" cy="0"/>
        </a:xfrm>
      </p:grpSpPr>
      <p:sp>
        <p:nvSpPr>
          <p:cNvPr id="1024" name="Google Shape;1024;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5" name="Google Shape;102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3" name="Google Shape;1043;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44" name="Google Shape;1044;p5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3" name="Google Shape;105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4" name="Google Shape;106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2" name="Shape 1072"/>
        <p:cNvGrpSpPr/>
        <p:nvPr/>
      </p:nvGrpSpPr>
      <p:grpSpPr>
        <a:xfrm>
          <a:off x="0" y="0"/>
          <a:ext cx="0" cy="0"/>
          <a:chOff x="0" y="0"/>
          <a:chExt cx="0" cy="0"/>
        </a:xfrm>
      </p:grpSpPr>
      <p:sp>
        <p:nvSpPr>
          <p:cNvPr id="1073" name="Google Shape;1073;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4" name="Google Shape;1074;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5" name="Google Shape;1085;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2800"/>
          </a:p>
        </p:txBody>
      </p:sp>
      <p:sp>
        <p:nvSpPr>
          <p:cNvPr id="1086" name="Google Shape;1086;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24" name="Google Shape;42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ro-RO"/>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2.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and Content">
  <p:cSld name="15_Title and Content">
    <p:spTree>
      <p:nvGrpSpPr>
        <p:cNvPr id="12" name="Shape 12"/>
        <p:cNvGrpSpPr/>
        <p:nvPr/>
      </p:nvGrpSpPr>
      <p:grpSpPr>
        <a:xfrm>
          <a:off x="0" y="0"/>
          <a:ext cx="0" cy="0"/>
          <a:chOff x="0" y="0"/>
          <a:chExt cx="0" cy="0"/>
        </a:xfrm>
      </p:grpSpPr>
      <p:sp>
        <p:nvSpPr>
          <p:cNvPr id="13" name="Google Shape;13;p56"/>
          <p:cNvSpPr/>
          <p:nvPr>
            <p:ph idx="2" type="pic"/>
          </p:nvPr>
        </p:nvSpPr>
        <p:spPr>
          <a:xfrm>
            <a:off x="0" y="0"/>
            <a:ext cx="12192000" cy="6858000"/>
          </a:xfrm>
          <a:prstGeom prst="rect">
            <a:avLst/>
          </a:prstGeom>
          <a:solidFill>
            <a:schemeClr val="lt2"/>
          </a:solidFill>
          <a:ln>
            <a:noFill/>
          </a:ln>
        </p:spPr>
      </p:sp>
      <p:sp>
        <p:nvSpPr>
          <p:cNvPr id="14" name="Google Shape;14;p56"/>
          <p:cNvSpPr txBox="1"/>
          <p:nvPr>
            <p:ph type="title"/>
          </p:nvPr>
        </p:nvSpPr>
        <p:spPr>
          <a:xfrm>
            <a:off x="720000" y="1616075"/>
            <a:ext cx="10740164" cy="187353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56"/>
          <p:cNvSpPr txBox="1"/>
          <p:nvPr>
            <p:ph idx="1" type="body"/>
          </p:nvPr>
        </p:nvSpPr>
        <p:spPr>
          <a:xfrm>
            <a:off x="720000" y="3633606"/>
            <a:ext cx="10740164" cy="173106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lt1"/>
              </a:buClr>
              <a:buSzPts val="1400"/>
              <a:buNone/>
              <a:defRPr>
                <a:solidFill>
                  <a:schemeClr val="lt1"/>
                </a:solidFill>
              </a:defRPr>
            </a:lvl1pPr>
            <a:lvl2pPr indent="-228600" lvl="1" marL="914400" algn="l">
              <a:lnSpc>
                <a:spcPct val="110000"/>
              </a:lnSpc>
              <a:spcBef>
                <a:spcPts val="600"/>
              </a:spcBef>
              <a:spcAft>
                <a:spcPts val="0"/>
              </a:spcAft>
              <a:buClr>
                <a:schemeClr val="lt1"/>
              </a:buClr>
              <a:buSzPts val="1400"/>
              <a:buNone/>
              <a:defRPr>
                <a:solidFill>
                  <a:schemeClr val="lt1"/>
                </a:solidFill>
              </a:defRPr>
            </a:lvl2pPr>
            <a:lvl3pPr indent="-228600" lvl="2" marL="1371600" algn="l">
              <a:lnSpc>
                <a:spcPct val="110000"/>
              </a:lnSpc>
              <a:spcBef>
                <a:spcPts val="600"/>
              </a:spcBef>
              <a:spcAft>
                <a:spcPts val="0"/>
              </a:spcAft>
              <a:buClr>
                <a:schemeClr val="lt1"/>
              </a:buClr>
              <a:buSzPts val="1400"/>
              <a:buNone/>
              <a:defRPr>
                <a:solidFill>
                  <a:schemeClr val="lt1"/>
                </a:solidFill>
              </a:defRPr>
            </a:lvl3pPr>
            <a:lvl4pPr indent="-228600" lvl="3" marL="1828800" algn="l">
              <a:lnSpc>
                <a:spcPct val="110000"/>
              </a:lnSpc>
              <a:spcBef>
                <a:spcPts val="600"/>
              </a:spcBef>
              <a:spcAft>
                <a:spcPts val="0"/>
              </a:spcAft>
              <a:buClr>
                <a:schemeClr val="lt1"/>
              </a:buClr>
              <a:buSzPts val="1400"/>
              <a:buNone/>
              <a:defRPr>
                <a:solidFill>
                  <a:schemeClr val="lt1"/>
                </a:solidFill>
              </a:defRPr>
            </a:lvl4pPr>
            <a:lvl5pPr indent="-228600" lvl="4" marL="2286000" algn="l">
              <a:lnSpc>
                <a:spcPct val="110000"/>
              </a:lnSpc>
              <a:spcBef>
                <a:spcPts val="600"/>
              </a:spcBef>
              <a:spcAft>
                <a:spcPts val="0"/>
              </a:spcAft>
              <a:buClr>
                <a:schemeClr val="lt1"/>
              </a:buClr>
              <a:buSzPts val="14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56"/>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7" name="Google Shape;17;p56"/>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62" name="Shape 62"/>
        <p:cNvGrpSpPr/>
        <p:nvPr/>
      </p:nvGrpSpPr>
      <p:grpSpPr>
        <a:xfrm>
          <a:off x="0" y="0"/>
          <a:ext cx="0" cy="0"/>
          <a:chOff x="0" y="0"/>
          <a:chExt cx="0" cy="0"/>
        </a:xfrm>
      </p:grpSpPr>
      <p:sp>
        <p:nvSpPr>
          <p:cNvPr id="63" name="Google Shape;63;p71"/>
          <p:cNvSpPr txBox="1"/>
          <p:nvPr>
            <p:ph type="title"/>
          </p:nvPr>
        </p:nvSpPr>
        <p:spPr>
          <a:xfrm>
            <a:off x="720000" y="504000"/>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71"/>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5" name="Google Shape;65;p71"/>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
        <p:nvSpPr>
          <p:cNvPr id="66" name="Google Shape;66;p71"/>
          <p:cNvSpPr/>
          <p:nvPr>
            <p:ph idx="2" type="pic"/>
          </p:nvPr>
        </p:nvSpPr>
        <p:spPr>
          <a:xfrm>
            <a:off x="720000" y="1616075"/>
            <a:ext cx="3420000" cy="1980000"/>
          </a:xfrm>
          <a:prstGeom prst="rect">
            <a:avLst/>
          </a:prstGeom>
          <a:noFill/>
          <a:ln>
            <a:noFill/>
          </a:ln>
        </p:spPr>
      </p:sp>
      <p:sp>
        <p:nvSpPr>
          <p:cNvPr id="67" name="Google Shape;67;p71"/>
          <p:cNvSpPr/>
          <p:nvPr>
            <p:ph idx="3" type="pic"/>
          </p:nvPr>
        </p:nvSpPr>
        <p:spPr>
          <a:xfrm>
            <a:off x="4376087" y="1616075"/>
            <a:ext cx="3420000" cy="1980000"/>
          </a:xfrm>
          <a:prstGeom prst="rect">
            <a:avLst/>
          </a:prstGeom>
          <a:noFill/>
          <a:ln>
            <a:noFill/>
          </a:ln>
        </p:spPr>
      </p:sp>
      <p:sp>
        <p:nvSpPr>
          <p:cNvPr id="68" name="Google Shape;68;p71"/>
          <p:cNvSpPr/>
          <p:nvPr>
            <p:ph idx="4" type="pic"/>
          </p:nvPr>
        </p:nvSpPr>
        <p:spPr>
          <a:xfrm>
            <a:off x="8032174" y="1616075"/>
            <a:ext cx="3420000" cy="1980000"/>
          </a:xfrm>
          <a:prstGeom prst="rect">
            <a:avLst/>
          </a:prstGeom>
          <a:noFill/>
          <a:ln>
            <a:noFill/>
          </a:ln>
        </p:spPr>
      </p:sp>
      <p:sp>
        <p:nvSpPr>
          <p:cNvPr id="69" name="Google Shape;69;p71"/>
          <p:cNvSpPr txBox="1"/>
          <p:nvPr>
            <p:ph idx="1" type="body"/>
          </p:nvPr>
        </p:nvSpPr>
        <p:spPr>
          <a:xfrm>
            <a:off x="715963" y="3780000"/>
            <a:ext cx="3432027"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71"/>
          <p:cNvSpPr txBox="1"/>
          <p:nvPr>
            <p:ph idx="5" type="body"/>
          </p:nvPr>
        </p:nvSpPr>
        <p:spPr>
          <a:xfrm>
            <a:off x="4376087" y="3780000"/>
            <a:ext cx="3427990"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71"/>
          <p:cNvSpPr txBox="1"/>
          <p:nvPr>
            <p:ph idx="6" type="body"/>
          </p:nvPr>
        </p:nvSpPr>
        <p:spPr>
          <a:xfrm>
            <a:off x="8032174" y="3780000"/>
            <a:ext cx="3427990"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72" name="Shape 72"/>
        <p:cNvGrpSpPr/>
        <p:nvPr/>
      </p:nvGrpSpPr>
      <p:grpSpPr>
        <a:xfrm>
          <a:off x="0" y="0"/>
          <a:ext cx="0" cy="0"/>
          <a:chOff x="0" y="0"/>
          <a:chExt cx="0" cy="0"/>
        </a:xfrm>
      </p:grpSpPr>
      <p:sp>
        <p:nvSpPr>
          <p:cNvPr id="73" name="Google Shape;73;p72"/>
          <p:cNvSpPr txBox="1"/>
          <p:nvPr>
            <p:ph type="title"/>
          </p:nvPr>
        </p:nvSpPr>
        <p:spPr>
          <a:xfrm>
            <a:off x="720000" y="504000"/>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72"/>
          <p:cNvSpPr txBox="1"/>
          <p:nvPr>
            <p:ph idx="1" type="body"/>
          </p:nvPr>
        </p:nvSpPr>
        <p:spPr>
          <a:xfrm>
            <a:off x="720000" y="972000"/>
            <a:ext cx="10515600" cy="122151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dk1"/>
              </a:buClr>
              <a:buSzPts val="1800"/>
              <a:buNone/>
              <a:defRPr sz="1800"/>
            </a:lvl1pPr>
            <a:lvl2pPr indent="-228600" lvl="1" marL="914400" algn="l">
              <a:lnSpc>
                <a:spcPct val="110000"/>
              </a:lnSpc>
              <a:spcBef>
                <a:spcPts val="600"/>
              </a:spcBef>
              <a:spcAft>
                <a:spcPts val="0"/>
              </a:spcAft>
              <a:buClr>
                <a:schemeClr val="dk1"/>
              </a:buClr>
              <a:buSzPts val="1400"/>
              <a:buNone/>
              <a:defRPr/>
            </a:lvl2pPr>
            <a:lvl3pPr indent="-228600" lvl="2" marL="1371600" algn="l">
              <a:lnSpc>
                <a:spcPct val="110000"/>
              </a:lnSpc>
              <a:spcBef>
                <a:spcPts val="600"/>
              </a:spcBef>
              <a:spcAft>
                <a:spcPts val="0"/>
              </a:spcAft>
              <a:buClr>
                <a:schemeClr val="dk1"/>
              </a:buClr>
              <a:buSzPts val="1400"/>
              <a:buNone/>
              <a:defRPr/>
            </a:lvl3pPr>
            <a:lvl4pPr indent="-228600" lvl="3" marL="1828800" algn="l">
              <a:lnSpc>
                <a:spcPct val="110000"/>
              </a:lnSpc>
              <a:spcBef>
                <a:spcPts val="600"/>
              </a:spcBef>
              <a:spcAft>
                <a:spcPts val="0"/>
              </a:spcAft>
              <a:buClr>
                <a:schemeClr val="dk1"/>
              </a:buClr>
              <a:buSzPts val="1400"/>
              <a:buNone/>
              <a:defRPr/>
            </a:lvl4pPr>
            <a:lvl5pPr indent="-228600" lvl="4" marL="2286000" algn="l">
              <a:lnSpc>
                <a:spcPct val="110000"/>
              </a:lnSpc>
              <a:spcBef>
                <a:spcPts val="6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72"/>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72"/>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84" name="Shape 84"/>
        <p:cNvGrpSpPr/>
        <p:nvPr/>
      </p:nvGrpSpPr>
      <p:grpSpPr>
        <a:xfrm>
          <a:off x="0" y="0"/>
          <a:ext cx="0" cy="0"/>
          <a:chOff x="0" y="0"/>
          <a:chExt cx="0" cy="0"/>
        </a:xfrm>
      </p:grpSpPr>
      <p:sp>
        <p:nvSpPr>
          <p:cNvPr id="85" name="Google Shape;85;p59"/>
          <p:cNvSpPr txBox="1"/>
          <p:nvPr>
            <p:ph idx="1" type="body"/>
          </p:nvPr>
        </p:nvSpPr>
        <p:spPr>
          <a:xfrm>
            <a:off x="239184" y="6255560"/>
            <a:ext cx="8545115" cy="485808"/>
          </a:xfrm>
          <a:prstGeom prst="rect">
            <a:avLst/>
          </a:prstGeom>
          <a:noFill/>
          <a:ln>
            <a:noFill/>
          </a:ln>
        </p:spPr>
        <p:txBody>
          <a:bodyPr anchorCtr="0" anchor="t" bIns="45700" lIns="91425" spcFirstLastPara="1" rIns="91425" wrap="square" tIns="45700">
            <a:noAutofit/>
          </a:bodyPr>
          <a:lstStyle>
            <a:lvl1pPr indent="-279400" lvl="0" marL="457200" algn="l">
              <a:lnSpc>
                <a:spcPct val="110000"/>
              </a:lnSpc>
              <a:spcBef>
                <a:spcPts val="600"/>
              </a:spcBef>
              <a:spcAft>
                <a:spcPts val="0"/>
              </a:spcAft>
              <a:buClr>
                <a:schemeClr val="dk1"/>
              </a:buClr>
              <a:buSzPts val="800"/>
              <a:buChar char="•"/>
              <a:defRPr b="1" sz="800">
                <a:solidFill>
                  <a:schemeClr val="dk1"/>
                </a:solidFill>
              </a:defRPr>
            </a:lvl1pPr>
            <a:lvl2pPr indent="-273050" lvl="1" marL="914400" algn="l">
              <a:lnSpc>
                <a:spcPct val="110000"/>
              </a:lnSpc>
              <a:spcBef>
                <a:spcPts val="600"/>
              </a:spcBef>
              <a:spcAft>
                <a:spcPts val="0"/>
              </a:spcAft>
              <a:buClr>
                <a:schemeClr val="dk1"/>
              </a:buClr>
              <a:buSzPts val="700"/>
              <a:buChar char="•"/>
              <a:defRPr b="1" i="1" sz="700">
                <a:solidFill>
                  <a:schemeClr val="dk1"/>
                </a:solidFill>
              </a:defRPr>
            </a:lvl2pPr>
            <a:lvl3pPr indent="-279400" lvl="2" marL="1371600" algn="l">
              <a:lnSpc>
                <a:spcPct val="110000"/>
              </a:lnSpc>
              <a:spcBef>
                <a:spcPts val="600"/>
              </a:spcBef>
              <a:spcAft>
                <a:spcPts val="0"/>
              </a:spcAft>
              <a:buClr>
                <a:schemeClr val="dk1"/>
              </a:buClr>
              <a:buSzPts val="800"/>
              <a:buChar char="•"/>
              <a:defRPr b="1" sz="800">
                <a:solidFill>
                  <a:schemeClr val="dk1"/>
                </a:solidFill>
              </a:defRPr>
            </a:lvl3pPr>
            <a:lvl4pPr indent="-279400" lvl="3" marL="1828800" algn="l">
              <a:lnSpc>
                <a:spcPct val="110000"/>
              </a:lnSpc>
              <a:spcBef>
                <a:spcPts val="600"/>
              </a:spcBef>
              <a:spcAft>
                <a:spcPts val="0"/>
              </a:spcAft>
              <a:buClr>
                <a:schemeClr val="dk1"/>
              </a:buClr>
              <a:buSzPts val="800"/>
              <a:buChar char="•"/>
              <a:defRPr b="1" sz="800">
                <a:solidFill>
                  <a:schemeClr val="dk1"/>
                </a:solidFill>
              </a:defRPr>
            </a:lvl4pPr>
            <a:lvl5pPr indent="-279400" lvl="4" marL="2286000" algn="l">
              <a:lnSpc>
                <a:spcPct val="110000"/>
              </a:lnSpc>
              <a:spcBef>
                <a:spcPts val="600"/>
              </a:spcBef>
              <a:spcAft>
                <a:spcPts val="0"/>
              </a:spcAft>
              <a:buClr>
                <a:schemeClr val="dk1"/>
              </a:buClr>
              <a:buSzPts val="800"/>
              <a:buChar char="•"/>
              <a:defRPr b="1" sz="8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59"/>
          <p:cNvSpPr txBox="1"/>
          <p:nvPr>
            <p:ph idx="2" type="body"/>
          </p:nvPr>
        </p:nvSpPr>
        <p:spPr>
          <a:xfrm>
            <a:off x="527051" y="620713"/>
            <a:ext cx="11137900" cy="292100"/>
          </a:xfrm>
          <a:prstGeom prst="rect">
            <a:avLst/>
          </a:prstGeom>
          <a:noFill/>
          <a:ln cap="flat" cmpd="sng" w="19050">
            <a:solidFill>
              <a:srgbClr val="C00000"/>
            </a:solidFill>
            <a:prstDash val="solid"/>
            <a:round/>
            <a:headEnd len="sm" w="sm" type="none"/>
            <a:tailEnd len="sm" w="sm" type="none"/>
          </a:ln>
        </p:spPr>
        <p:txBody>
          <a:bodyPr anchorCtr="0" anchor="t" bIns="45700" lIns="91425" spcFirstLastPara="1" rIns="91425" wrap="square" tIns="45700">
            <a:noAutofit/>
          </a:bodyPr>
          <a:lstStyle>
            <a:lvl1pPr indent="-317500" lvl="0" marL="457200" algn="l">
              <a:lnSpc>
                <a:spcPct val="110000"/>
              </a:lnSpc>
              <a:spcBef>
                <a:spcPts val="600"/>
              </a:spcBef>
              <a:spcAft>
                <a:spcPts val="0"/>
              </a:spcAft>
              <a:buClr>
                <a:schemeClr val="dk1"/>
              </a:buClr>
              <a:buSzPts val="1400"/>
              <a:buChar char="•"/>
              <a:defRPr i="1">
                <a:solidFill>
                  <a:schemeClr val="dk1"/>
                </a:solidFill>
              </a:defRPr>
            </a:lvl1pPr>
            <a:lvl2pPr indent="-317500" lvl="1" marL="914400" algn="l">
              <a:lnSpc>
                <a:spcPct val="110000"/>
              </a:lnSpc>
              <a:spcBef>
                <a:spcPts val="600"/>
              </a:spcBef>
              <a:spcAft>
                <a:spcPts val="0"/>
              </a:spcAft>
              <a:buClr>
                <a:schemeClr val="dk1"/>
              </a:buClr>
              <a:buSzPts val="1400"/>
              <a:buChar char="•"/>
              <a:defRPr i="1">
                <a:solidFill>
                  <a:schemeClr val="dk1"/>
                </a:solidFill>
              </a:defRPr>
            </a:lvl2pPr>
            <a:lvl3pPr indent="-317500" lvl="2" marL="1371600" algn="l">
              <a:lnSpc>
                <a:spcPct val="110000"/>
              </a:lnSpc>
              <a:spcBef>
                <a:spcPts val="600"/>
              </a:spcBef>
              <a:spcAft>
                <a:spcPts val="0"/>
              </a:spcAft>
              <a:buClr>
                <a:schemeClr val="dk1"/>
              </a:buClr>
              <a:buSzPts val="1400"/>
              <a:buChar char="•"/>
              <a:defRPr i="1">
                <a:solidFill>
                  <a:schemeClr val="dk1"/>
                </a:solidFill>
              </a:defRPr>
            </a:lvl3pPr>
            <a:lvl4pPr indent="-317500" lvl="3" marL="1828800" algn="l">
              <a:lnSpc>
                <a:spcPct val="110000"/>
              </a:lnSpc>
              <a:spcBef>
                <a:spcPts val="600"/>
              </a:spcBef>
              <a:spcAft>
                <a:spcPts val="0"/>
              </a:spcAft>
              <a:buClr>
                <a:schemeClr val="dk1"/>
              </a:buClr>
              <a:buSzPts val="1400"/>
              <a:buChar char="•"/>
              <a:defRPr i="1">
                <a:solidFill>
                  <a:schemeClr val="dk1"/>
                </a:solidFill>
              </a:defRPr>
            </a:lvl4pPr>
            <a:lvl5pPr indent="-317500" lvl="4" marL="2286000" algn="l">
              <a:lnSpc>
                <a:spcPct val="110000"/>
              </a:lnSpc>
              <a:spcBef>
                <a:spcPts val="600"/>
              </a:spcBef>
              <a:spcAft>
                <a:spcPts val="0"/>
              </a:spcAft>
              <a:buClr>
                <a:schemeClr val="dk1"/>
              </a:buClr>
              <a:buSzPts val="1400"/>
              <a:buChar char="•"/>
              <a:defRPr i="1">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59"/>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59"/>
          <p:cNvSpPr/>
          <p:nvPr/>
        </p:nvSpPr>
        <p:spPr>
          <a:xfrm>
            <a:off x="11867604" y="6540299"/>
            <a:ext cx="306494"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fld id="{00000000-1234-1234-1234-123412341234}" type="slidenum">
              <a:rPr lang="ro-RO" sz="800">
                <a:solidFill>
                  <a:srgbClr val="A7A9AC"/>
                </a:solidFill>
                <a:latin typeface="Calibri"/>
                <a:ea typeface="Calibri"/>
                <a:cs typeface="Calibri"/>
                <a:sym typeface="Calibri"/>
              </a:rPr>
              <a:t>‹#›</a:t>
            </a:fld>
            <a:endParaRPr sz="800">
              <a:solidFill>
                <a:srgbClr val="A7A9AC"/>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9" name="Shape 89"/>
        <p:cNvGrpSpPr/>
        <p:nvPr/>
      </p:nvGrpSpPr>
      <p:grpSpPr>
        <a:xfrm>
          <a:off x="0" y="0"/>
          <a:ext cx="0" cy="0"/>
          <a:chOff x="0" y="0"/>
          <a:chExt cx="0" cy="0"/>
        </a:xfrm>
      </p:grpSpPr>
      <p:sp>
        <p:nvSpPr>
          <p:cNvPr id="90" name="Google Shape;90;p60"/>
          <p:cNvSpPr txBox="1"/>
          <p:nvPr>
            <p:ph type="title"/>
          </p:nvPr>
        </p:nvSpPr>
        <p:spPr>
          <a:xfrm>
            <a:off x="720000" y="459761"/>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60"/>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60"/>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60"/>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94" name="Shape 94"/>
        <p:cNvGrpSpPr/>
        <p:nvPr/>
      </p:nvGrpSpPr>
      <p:grpSpPr>
        <a:xfrm>
          <a:off x="0" y="0"/>
          <a:ext cx="0" cy="0"/>
          <a:chOff x="0" y="0"/>
          <a:chExt cx="0" cy="0"/>
        </a:xfrm>
      </p:grpSpPr>
      <p:sp>
        <p:nvSpPr>
          <p:cNvPr id="95" name="Google Shape;95;p61"/>
          <p:cNvSpPr txBox="1"/>
          <p:nvPr>
            <p:ph type="title"/>
          </p:nvPr>
        </p:nvSpPr>
        <p:spPr>
          <a:xfrm>
            <a:off x="720000" y="460456"/>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61"/>
          <p:cNvSpPr txBox="1"/>
          <p:nvPr>
            <p:ph idx="1" type="body"/>
          </p:nvPr>
        </p:nvSpPr>
        <p:spPr>
          <a:xfrm>
            <a:off x="720000" y="972000"/>
            <a:ext cx="10515600" cy="122151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dk1"/>
              </a:buClr>
              <a:buSzPts val="1800"/>
              <a:buNone/>
              <a:defRPr sz="1800"/>
            </a:lvl1pPr>
            <a:lvl2pPr indent="-228600" lvl="1" marL="914400" algn="l">
              <a:lnSpc>
                <a:spcPct val="110000"/>
              </a:lnSpc>
              <a:spcBef>
                <a:spcPts val="600"/>
              </a:spcBef>
              <a:spcAft>
                <a:spcPts val="0"/>
              </a:spcAft>
              <a:buClr>
                <a:schemeClr val="dk1"/>
              </a:buClr>
              <a:buSzPts val="1400"/>
              <a:buNone/>
              <a:defRPr/>
            </a:lvl2pPr>
            <a:lvl3pPr indent="-228600" lvl="2" marL="1371600" algn="l">
              <a:lnSpc>
                <a:spcPct val="110000"/>
              </a:lnSpc>
              <a:spcBef>
                <a:spcPts val="600"/>
              </a:spcBef>
              <a:spcAft>
                <a:spcPts val="0"/>
              </a:spcAft>
              <a:buClr>
                <a:schemeClr val="dk1"/>
              </a:buClr>
              <a:buSzPts val="1400"/>
              <a:buNone/>
              <a:defRPr/>
            </a:lvl3pPr>
            <a:lvl4pPr indent="-228600" lvl="3" marL="1828800" algn="l">
              <a:lnSpc>
                <a:spcPct val="110000"/>
              </a:lnSpc>
              <a:spcBef>
                <a:spcPts val="600"/>
              </a:spcBef>
              <a:spcAft>
                <a:spcPts val="0"/>
              </a:spcAft>
              <a:buClr>
                <a:schemeClr val="dk1"/>
              </a:buClr>
              <a:buSzPts val="1400"/>
              <a:buNone/>
              <a:defRPr/>
            </a:lvl4pPr>
            <a:lvl5pPr indent="-228600" lvl="4" marL="2286000" algn="l">
              <a:lnSpc>
                <a:spcPct val="110000"/>
              </a:lnSpc>
              <a:spcBef>
                <a:spcPts val="600"/>
              </a:spcBef>
              <a:spcAft>
                <a:spcPts val="0"/>
              </a:spcAft>
              <a:buClr>
                <a:schemeClr val="dk1"/>
              </a:buClr>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61"/>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61"/>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99" name="Shape 99"/>
        <p:cNvGrpSpPr/>
        <p:nvPr/>
      </p:nvGrpSpPr>
      <p:grpSpPr>
        <a:xfrm>
          <a:off x="0" y="0"/>
          <a:ext cx="0" cy="0"/>
          <a:chOff x="0" y="0"/>
          <a:chExt cx="0" cy="0"/>
        </a:xfrm>
      </p:grpSpPr>
      <p:sp>
        <p:nvSpPr>
          <p:cNvPr id="100" name="Google Shape;100;p62"/>
          <p:cNvSpPr/>
          <p:nvPr>
            <p:ph idx="2" type="pic"/>
          </p:nvPr>
        </p:nvSpPr>
        <p:spPr>
          <a:xfrm>
            <a:off x="0" y="0"/>
            <a:ext cx="12192000" cy="6858000"/>
          </a:xfrm>
          <a:prstGeom prst="rect">
            <a:avLst/>
          </a:prstGeom>
          <a:solidFill>
            <a:schemeClr val="lt2"/>
          </a:solidFill>
          <a:ln>
            <a:noFill/>
          </a:ln>
        </p:spPr>
      </p:sp>
      <p:sp>
        <p:nvSpPr>
          <p:cNvPr id="101" name="Google Shape;101;p62"/>
          <p:cNvSpPr txBox="1"/>
          <p:nvPr>
            <p:ph type="title"/>
          </p:nvPr>
        </p:nvSpPr>
        <p:spPr>
          <a:xfrm>
            <a:off x="720000" y="1616075"/>
            <a:ext cx="10740164" cy="187353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62"/>
          <p:cNvSpPr txBox="1"/>
          <p:nvPr>
            <p:ph idx="1" type="body"/>
          </p:nvPr>
        </p:nvSpPr>
        <p:spPr>
          <a:xfrm>
            <a:off x="720000" y="3633606"/>
            <a:ext cx="10740164" cy="173106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lt1"/>
              </a:buClr>
              <a:buSzPts val="1400"/>
              <a:buNone/>
              <a:defRPr>
                <a:solidFill>
                  <a:schemeClr val="lt1"/>
                </a:solidFill>
              </a:defRPr>
            </a:lvl1pPr>
            <a:lvl2pPr indent="-228600" lvl="1" marL="914400" algn="l">
              <a:lnSpc>
                <a:spcPct val="110000"/>
              </a:lnSpc>
              <a:spcBef>
                <a:spcPts val="600"/>
              </a:spcBef>
              <a:spcAft>
                <a:spcPts val="0"/>
              </a:spcAft>
              <a:buClr>
                <a:schemeClr val="lt1"/>
              </a:buClr>
              <a:buSzPts val="1400"/>
              <a:buNone/>
              <a:defRPr>
                <a:solidFill>
                  <a:schemeClr val="lt1"/>
                </a:solidFill>
              </a:defRPr>
            </a:lvl2pPr>
            <a:lvl3pPr indent="-228600" lvl="2" marL="1371600" algn="l">
              <a:lnSpc>
                <a:spcPct val="110000"/>
              </a:lnSpc>
              <a:spcBef>
                <a:spcPts val="600"/>
              </a:spcBef>
              <a:spcAft>
                <a:spcPts val="0"/>
              </a:spcAft>
              <a:buClr>
                <a:schemeClr val="lt1"/>
              </a:buClr>
              <a:buSzPts val="1400"/>
              <a:buNone/>
              <a:defRPr>
                <a:solidFill>
                  <a:schemeClr val="lt1"/>
                </a:solidFill>
              </a:defRPr>
            </a:lvl3pPr>
            <a:lvl4pPr indent="-228600" lvl="3" marL="1828800" algn="l">
              <a:lnSpc>
                <a:spcPct val="110000"/>
              </a:lnSpc>
              <a:spcBef>
                <a:spcPts val="600"/>
              </a:spcBef>
              <a:spcAft>
                <a:spcPts val="0"/>
              </a:spcAft>
              <a:buClr>
                <a:schemeClr val="lt1"/>
              </a:buClr>
              <a:buSzPts val="1400"/>
              <a:buNone/>
              <a:defRPr>
                <a:solidFill>
                  <a:schemeClr val="lt1"/>
                </a:solidFill>
              </a:defRPr>
            </a:lvl4pPr>
            <a:lvl5pPr indent="-228600" lvl="4" marL="2286000" algn="l">
              <a:lnSpc>
                <a:spcPct val="110000"/>
              </a:lnSpc>
              <a:spcBef>
                <a:spcPts val="600"/>
              </a:spcBef>
              <a:spcAft>
                <a:spcPts val="0"/>
              </a:spcAft>
              <a:buClr>
                <a:schemeClr val="lt1"/>
              </a:buClr>
              <a:buSzPts val="14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62"/>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62"/>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3_Custom Layout">
    <p:spTree>
      <p:nvGrpSpPr>
        <p:cNvPr id="105" name="Shape 105"/>
        <p:cNvGrpSpPr/>
        <p:nvPr/>
      </p:nvGrpSpPr>
      <p:grpSpPr>
        <a:xfrm>
          <a:off x="0" y="0"/>
          <a:ext cx="0" cy="0"/>
          <a:chOff x="0" y="0"/>
          <a:chExt cx="0" cy="0"/>
        </a:xfrm>
      </p:grpSpPr>
      <p:sp>
        <p:nvSpPr>
          <p:cNvPr id="106" name="Google Shape;106;p63"/>
          <p:cNvSpPr txBox="1"/>
          <p:nvPr>
            <p:ph idx="1" type="body"/>
          </p:nvPr>
        </p:nvSpPr>
        <p:spPr>
          <a:xfrm>
            <a:off x="239184" y="6255560"/>
            <a:ext cx="8545115" cy="485808"/>
          </a:xfrm>
          <a:prstGeom prst="rect">
            <a:avLst/>
          </a:prstGeom>
          <a:noFill/>
          <a:ln>
            <a:noFill/>
          </a:ln>
        </p:spPr>
        <p:txBody>
          <a:bodyPr anchorCtr="0" anchor="t" bIns="45700" lIns="91425" spcFirstLastPara="1" rIns="91425" wrap="square" tIns="45700">
            <a:noAutofit/>
          </a:bodyPr>
          <a:lstStyle>
            <a:lvl1pPr indent="-279400" lvl="0" marL="457200" algn="l">
              <a:lnSpc>
                <a:spcPct val="110000"/>
              </a:lnSpc>
              <a:spcBef>
                <a:spcPts val="600"/>
              </a:spcBef>
              <a:spcAft>
                <a:spcPts val="0"/>
              </a:spcAft>
              <a:buClr>
                <a:schemeClr val="dk1"/>
              </a:buClr>
              <a:buSzPts val="800"/>
              <a:buChar char="•"/>
              <a:defRPr b="1" sz="800">
                <a:solidFill>
                  <a:schemeClr val="dk1"/>
                </a:solidFill>
              </a:defRPr>
            </a:lvl1pPr>
            <a:lvl2pPr indent="-273050" lvl="1" marL="914400" algn="l">
              <a:lnSpc>
                <a:spcPct val="110000"/>
              </a:lnSpc>
              <a:spcBef>
                <a:spcPts val="600"/>
              </a:spcBef>
              <a:spcAft>
                <a:spcPts val="0"/>
              </a:spcAft>
              <a:buClr>
                <a:schemeClr val="dk1"/>
              </a:buClr>
              <a:buSzPts val="700"/>
              <a:buChar char="•"/>
              <a:defRPr b="1" i="1" sz="700">
                <a:solidFill>
                  <a:schemeClr val="dk1"/>
                </a:solidFill>
              </a:defRPr>
            </a:lvl2pPr>
            <a:lvl3pPr indent="-279400" lvl="2" marL="1371600" algn="l">
              <a:lnSpc>
                <a:spcPct val="110000"/>
              </a:lnSpc>
              <a:spcBef>
                <a:spcPts val="600"/>
              </a:spcBef>
              <a:spcAft>
                <a:spcPts val="0"/>
              </a:spcAft>
              <a:buClr>
                <a:schemeClr val="dk1"/>
              </a:buClr>
              <a:buSzPts val="800"/>
              <a:buChar char="•"/>
              <a:defRPr b="1" sz="800">
                <a:solidFill>
                  <a:schemeClr val="dk1"/>
                </a:solidFill>
              </a:defRPr>
            </a:lvl3pPr>
            <a:lvl4pPr indent="-279400" lvl="3" marL="1828800" algn="l">
              <a:lnSpc>
                <a:spcPct val="110000"/>
              </a:lnSpc>
              <a:spcBef>
                <a:spcPts val="600"/>
              </a:spcBef>
              <a:spcAft>
                <a:spcPts val="0"/>
              </a:spcAft>
              <a:buClr>
                <a:schemeClr val="dk1"/>
              </a:buClr>
              <a:buSzPts val="800"/>
              <a:buChar char="•"/>
              <a:defRPr b="1" sz="800">
                <a:solidFill>
                  <a:schemeClr val="dk1"/>
                </a:solidFill>
              </a:defRPr>
            </a:lvl4pPr>
            <a:lvl5pPr indent="-279400" lvl="4" marL="2286000" algn="l">
              <a:lnSpc>
                <a:spcPct val="110000"/>
              </a:lnSpc>
              <a:spcBef>
                <a:spcPts val="600"/>
              </a:spcBef>
              <a:spcAft>
                <a:spcPts val="0"/>
              </a:spcAft>
              <a:buClr>
                <a:schemeClr val="dk1"/>
              </a:buClr>
              <a:buSzPts val="800"/>
              <a:buChar char="•"/>
              <a:defRPr b="1" sz="8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63"/>
          <p:cNvSpPr txBox="1"/>
          <p:nvPr>
            <p:ph idx="2" type="body"/>
          </p:nvPr>
        </p:nvSpPr>
        <p:spPr>
          <a:xfrm>
            <a:off x="527051" y="620713"/>
            <a:ext cx="11137900" cy="292100"/>
          </a:xfrm>
          <a:prstGeom prst="rect">
            <a:avLst/>
          </a:prstGeom>
          <a:noFill/>
          <a:ln cap="flat" cmpd="sng" w="19050">
            <a:solidFill>
              <a:srgbClr val="C00000"/>
            </a:solidFill>
            <a:prstDash val="solid"/>
            <a:round/>
            <a:headEnd len="sm" w="sm" type="none"/>
            <a:tailEnd len="sm" w="sm" type="none"/>
          </a:ln>
        </p:spPr>
        <p:txBody>
          <a:bodyPr anchorCtr="0" anchor="t" bIns="45700" lIns="91425" spcFirstLastPara="1" rIns="91425" wrap="square" tIns="45700">
            <a:noAutofit/>
          </a:bodyPr>
          <a:lstStyle>
            <a:lvl1pPr indent="-317500" lvl="0" marL="457200" algn="l">
              <a:lnSpc>
                <a:spcPct val="110000"/>
              </a:lnSpc>
              <a:spcBef>
                <a:spcPts val="600"/>
              </a:spcBef>
              <a:spcAft>
                <a:spcPts val="0"/>
              </a:spcAft>
              <a:buClr>
                <a:schemeClr val="dk1"/>
              </a:buClr>
              <a:buSzPts val="1400"/>
              <a:buChar char="•"/>
              <a:defRPr i="1">
                <a:solidFill>
                  <a:schemeClr val="dk1"/>
                </a:solidFill>
              </a:defRPr>
            </a:lvl1pPr>
            <a:lvl2pPr indent="-317500" lvl="1" marL="914400" algn="l">
              <a:lnSpc>
                <a:spcPct val="110000"/>
              </a:lnSpc>
              <a:spcBef>
                <a:spcPts val="600"/>
              </a:spcBef>
              <a:spcAft>
                <a:spcPts val="0"/>
              </a:spcAft>
              <a:buClr>
                <a:schemeClr val="dk1"/>
              </a:buClr>
              <a:buSzPts val="1400"/>
              <a:buChar char="•"/>
              <a:defRPr i="1">
                <a:solidFill>
                  <a:schemeClr val="dk1"/>
                </a:solidFill>
              </a:defRPr>
            </a:lvl2pPr>
            <a:lvl3pPr indent="-317500" lvl="2" marL="1371600" algn="l">
              <a:lnSpc>
                <a:spcPct val="110000"/>
              </a:lnSpc>
              <a:spcBef>
                <a:spcPts val="600"/>
              </a:spcBef>
              <a:spcAft>
                <a:spcPts val="0"/>
              </a:spcAft>
              <a:buClr>
                <a:schemeClr val="dk1"/>
              </a:buClr>
              <a:buSzPts val="1400"/>
              <a:buChar char="•"/>
              <a:defRPr i="1">
                <a:solidFill>
                  <a:schemeClr val="dk1"/>
                </a:solidFill>
              </a:defRPr>
            </a:lvl3pPr>
            <a:lvl4pPr indent="-317500" lvl="3" marL="1828800" algn="l">
              <a:lnSpc>
                <a:spcPct val="110000"/>
              </a:lnSpc>
              <a:spcBef>
                <a:spcPts val="600"/>
              </a:spcBef>
              <a:spcAft>
                <a:spcPts val="0"/>
              </a:spcAft>
              <a:buClr>
                <a:schemeClr val="dk1"/>
              </a:buClr>
              <a:buSzPts val="1400"/>
              <a:buChar char="•"/>
              <a:defRPr i="1">
                <a:solidFill>
                  <a:schemeClr val="dk1"/>
                </a:solidFill>
              </a:defRPr>
            </a:lvl4pPr>
            <a:lvl5pPr indent="-317500" lvl="4" marL="2286000" algn="l">
              <a:lnSpc>
                <a:spcPct val="110000"/>
              </a:lnSpc>
              <a:spcBef>
                <a:spcPts val="600"/>
              </a:spcBef>
              <a:spcAft>
                <a:spcPts val="0"/>
              </a:spcAft>
              <a:buClr>
                <a:schemeClr val="dk1"/>
              </a:buClr>
              <a:buSzPts val="1400"/>
              <a:buChar char="•"/>
              <a:defRPr i="1">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63"/>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63"/>
          <p:cNvSpPr/>
          <p:nvPr/>
        </p:nvSpPr>
        <p:spPr>
          <a:xfrm>
            <a:off x="11867604" y="6540299"/>
            <a:ext cx="306494"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A7A9AC"/>
              </a:buClr>
              <a:buSzPts val="800"/>
              <a:buFont typeface="Calibri"/>
              <a:buNone/>
            </a:pPr>
            <a:fld id="{00000000-1234-1234-1234-123412341234}" type="slidenum">
              <a:rPr b="0" i="0" lang="ro-RO" sz="800" u="none" cap="none" strike="noStrike">
                <a:solidFill>
                  <a:srgbClr val="A7A9AC"/>
                </a:solidFill>
                <a:latin typeface="Calibri"/>
                <a:ea typeface="Calibri"/>
                <a:cs typeface="Calibri"/>
                <a:sym typeface="Calibri"/>
              </a:rPr>
              <a:t>‹#›</a:t>
            </a:fld>
            <a:endParaRPr b="0" i="0" sz="800" u="none" cap="none" strike="noStrike">
              <a:solidFill>
                <a:srgbClr val="A7A9AC"/>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0" name="Shape 110"/>
        <p:cNvGrpSpPr/>
        <p:nvPr/>
      </p:nvGrpSpPr>
      <p:grpSpPr>
        <a:xfrm>
          <a:off x="0" y="0"/>
          <a:ext cx="0" cy="0"/>
          <a:chOff x="0" y="0"/>
          <a:chExt cx="0" cy="0"/>
        </a:xfrm>
      </p:grpSpPr>
      <p:sp>
        <p:nvSpPr>
          <p:cNvPr id="111" name="Google Shape;111;p73"/>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73"/>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type="title">
  <p:cSld name="TITLE">
    <p:spTree>
      <p:nvGrpSpPr>
        <p:cNvPr id="113" name="Shape 113"/>
        <p:cNvGrpSpPr/>
        <p:nvPr/>
      </p:nvGrpSpPr>
      <p:grpSpPr>
        <a:xfrm>
          <a:off x="0" y="0"/>
          <a:ext cx="0" cy="0"/>
          <a:chOff x="0" y="0"/>
          <a:chExt cx="0" cy="0"/>
        </a:xfrm>
      </p:grpSpPr>
      <p:sp>
        <p:nvSpPr>
          <p:cNvPr id="114" name="Google Shape;114;p7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002147"/>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7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110000"/>
              </a:lnSpc>
              <a:spcBef>
                <a:spcPts val="600"/>
              </a:spcBef>
              <a:spcAft>
                <a:spcPts val="0"/>
              </a:spcAft>
              <a:buClr>
                <a:schemeClr val="dk1"/>
              </a:buClr>
              <a:buSzPts val="2400"/>
              <a:buNone/>
              <a:defRPr sz="2400"/>
            </a:lvl1pPr>
            <a:lvl2pPr lvl="1" algn="ctr">
              <a:lnSpc>
                <a:spcPct val="110000"/>
              </a:lnSpc>
              <a:spcBef>
                <a:spcPts val="600"/>
              </a:spcBef>
              <a:spcAft>
                <a:spcPts val="0"/>
              </a:spcAft>
              <a:buClr>
                <a:schemeClr val="dk1"/>
              </a:buClr>
              <a:buSzPts val="2000"/>
              <a:buNone/>
              <a:defRPr sz="2000"/>
            </a:lvl2pPr>
            <a:lvl3pPr lvl="2" algn="ctr">
              <a:lnSpc>
                <a:spcPct val="110000"/>
              </a:lnSpc>
              <a:spcBef>
                <a:spcPts val="600"/>
              </a:spcBef>
              <a:spcAft>
                <a:spcPts val="0"/>
              </a:spcAft>
              <a:buClr>
                <a:schemeClr val="dk1"/>
              </a:buClr>
              <a:buSzPts val="1800"/>
              <a:buNone/>
              <a:defRPr sz="1800"/>
            </a:lvl3pPr>
            <a:lvl4pPr lvl="3" algn="ctr">
              <a:lnSpc>
                <a:spcPct val="110000"/>
              </a:lnSpc>
              <a:spcBef>
                <a:spcPts val="600"/>
              </a:spcBef>
              <a:spcAft>
                <a:spcPts val="0"/>
              </a:spcAft>
              <a:buClr>
                <a:schemeClr val="dk1"/>
              </a:buClr>
              <a:buSzPts val="1600"/>
              <a:buNone/>
              <a:defRPr sz="1600"/>
            </a:lvl4pPr>
            <a:lvl5pPr lvl="4" algn="ctr">
              <a:lnSpc>
                <a:spcPct val="110000"/>
              </a:lnSpc>
              <a:spcBef>
                <a:spcPts val="6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6" name="Google Shape;116;p74"/>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74"/>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18" name="Shape 118"/>
        <p:cNvGrpSpPr/>
        <p:nvPr/>
      </p:nvGrpSpPr>
      <p:grpSpPr>
        <a:xfrm>
          <a:off x="0" y="0"/>
          <a:ext cx="0" cy="0"/>
          <a:chOff x="0" y="0"/>
          <a:chExt cx="0" cy="0"/>
        </a:xfrm>
      </p:grpSpPr>
      <p:sp>
        <p:nvSpPr>
          <p:cNvPr id="119" name="Google Shape;119;p75"/>
          <p:cNvSpPr/>
          <p:nvPr>
            <p:ph idx="2" type="pic"/>
          </p:nvPr>
        </p:nvSpPr>
        <p:spPr>
          <a:xfrm>
            <a:off x="0" y="0"/>
            <a:ext cx="12192000" cy="6858000"/>
          </a:xfrm>
          <a:prstGeom prst="rect">
            <a:avLst/>
          </a:prstGeom>
          <a:solidFill>
            <a:schemeClr val="lt2"/>
          </a:solidFill>
          <a:ln>
            <a:noFill/>
          </a:ln>
        </p:spPr>
      </p:sp>
      <p:sp>
        <p:nvSpPr>
          <p:cNvPr id="120" name="Google Shape;120;p75"/>
          <p:cNvSpPr txBox="1"/>
          <p:nvPr>
            <p:ph type="title"/>
          </p:nvPr>
        </p:nvSpPr>
        <p:spPr>
          <a:xfrm>
            <a:off x="720000" y="460456"/>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 name="Google Shape;121;p75"/>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 name="Google Shape;122;p75"/>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75"/>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and Content">
  <p:cSld name="16_Title and Content">
    <p:spTree>
      <p:nvGrpSpPr>
        <p:cNvPr id="18" name="Shape 18"/>
        <p:cNvGrpSpPr/>
        <p:nvPr/>
      </p:nvGrpSpPr>
      <p:grpSpPr>
        <a:xfrm>
          <a:off x="0" y="0"/>
          <a:ext cx="0" cy="0"/>
          <a:chOff x="0" y="0"/>
          <a:chExt cx="0" cy="0"/>
        </a:xfrm>
      </p:grpSpPr>
      <p:sp>
        <p:nvSpPr>
          <p:cNvPr id="19" name="Google Shape;19;p57"/>
          <p:cNvSpPr/>
          <p:nvPr>
            <p:ph idx="2" type="pic"/>
          </p:nvPr>
        </p:nvSpPr>
        <p:spPr>
          <a:xfrm>
            <a:off x="0" y="0"/>
            <a:ext cx="12192000" cy="6858000"/>
          </a:xfrm>
          <a:prstGeom prst="rect">
            <a:avLst/>
          </a:prstGeom>
          <a:solidFill>
            <a:schemeClr val="lt2"/>
          </a:solidFill>
          <a:ln>
            <a:noFill/>
          </a:ln>
        </p:spPr>
      </p:sp>
      <p:sp>
        <p:nvSpPr>
          <p:cNvPr id="20" name="Google Shape;20;p57"/>
          <p:cNvSpPr txBox="1"/>
          <p:nvPr>
            <p:ph type="title"/>
          </p:nvPr>
        </p:nvSpPr>
        <p:spPr>
          <a:xfrm>
            <a:off x="720000" y="1616075"/>
            <a:ext cx="10740164" cy="187353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57"/>
          <p:cNvSpPr txBox="1"/>
          <p:nvPr>
            <p:ph idx="1" type="body"/>
          </p:nvPr>
        </p:nvSpPr>
        <p:spPr>
          <a:xfrm>
            <a:off x="720000" y="3633606"/>
            <a:ext cx="10740164" cy="1731068"/>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lt1"/>
              </a:buClr>
              <a:buSzPts val="1400"/>
              <a:buNone/>
              <a:defRPr>
                <a:solidFill>
                  <a:schemeClr val="lt1"/>
                </a:solidFill>
              </a:defRPr>
            </a:lvl1pPr>
            <a:lvl2pPr indent="-228600" lvl="1" marL="914400" algn="l">
              <a:lnSpc>
                <a:spcPct val="110000"/>
              </a:lnSpc>
              <a:spcBef>
                <a:spcPts val="600"/>
              </a:spcBef>
              <a:spcAft>
                <a:spcPts val="0"/>
              </a:spcAft>
              <a:buClr>
                <a:schemeClr val="lt1"/>
              </a:buClr>
              <a:buSzPts val="1400"/>
              <a:buNone/>
              <a:defRPr>
                <a:solidFill>
                  <a:schemeClr val="lt1"/>
                </a:solidFill>
              </a:defRPr>
            </a:lvl2pPr>
            <a:lvl3pPr indent="-228600" lvl="2" marL="1371600" algn="l">
              <a:lnSpc>
                <a:spcPct val="110000"/>
              </a:lnSpc>
              <a:spcBef>
                <a:spcPts val="600"/>
              </a:spcBef>
              <a:spcAft>
                <a:spcPts val="0"/>
              </a:spcAft>
              <a:buClr>
                <a:schemeClr val="lt1"/>
              </a:buClr>
              <a:buSzPts val="1400"/>
              <a:buNone/>
              <a:defRPr>
                <a:solidFill>
                  <a:schemeClr val="lt1"/>
                </a:solidFill>
              </a:defRPr>
            </a:lvl3pPr>
            <a:lvl4pPr indent="-228600" lvl="3" marL="1828800" algn="l">
              <a:lnSpc>
                <a:spcPct val="110000"/>
              </a:lnSpc>
              <a:spcBef>
                <a:spcPts val="600"/>
              </a:spcBef>
              <a:spcAft>
                <a:spcPts val="0"/>
              </a:spcAft>
              <a:buClr>
                <a:schemeClr val="lt1"/>
              </a:buClr>
              <a:buSzPts val="1400"/>
              <a:buNone/>
              <a:defRPr>
                <a:solidFill>
                  <a:schemeClr val="lt1"/>
                </a:solidFill>
              </a:defRPr>
            </a:lvl4pPr>
            <a:lvl5pPr indent="-228600" lvl="4" marL="2286000" algn="l">
              <a:lnSpc>
                <a:spcPct val="110000"/>
              </a:lnSpc>
              <a:spcBef>
                <a:spcPts val="600"/>
              </a:spcBef>
              <a:spcAft>
                <a:spcPts val="0"/>
              </a:spcAft>
              <a:buClr>
                <a:schemeClr val="lt1"/>
              </a:buClr>
              <a:buSzPts val="14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57"/>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3" name="Google Shape;23;p57"/>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124" name="Shape 124"/>
        <p:cNvGrpSpPr/>
        <p:nvPr/>
      </p:nvGrpSpPr>
      <p:grpSpPr>
        <a:xfrm>
          <a:off x="0" y="0"/>
          <a:ext cx="0" cy="0"/>
          <a:chOff x="0" y="0"/>
          <a:chExt cx="0" cy="0"/>
        </a:xfrm>
      </p:grpSpPr>
      <p:sp>
        <p:nvSpPr>
          <p:cNvPr id="125" name="Google Shape;125;p76"/>
          <p:cNvSpPr txBox="1"/>
          <p:nvPr>
            <p:ph type="title"/>
          </p:nvPr>
        </p:nvSpPr>
        <p:spPr>
          <a:xfrm>
            <a:off x="715963" y="460456"/>
            <a:ext cx="5235575"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76"/>
          <p:cNvSpPr txBox="1"/>
          <p:nvPr>
            <p:ph idx="1" type="body"/>
          </p:nvPr>
        </p:nvSpPr>
        <p:spPr>
          <a:xfrm>
            <a:off x="715963" y="1620000"/>
            <a:ext cx="5235575"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76"/>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76"/>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29" name="Google Shape;129;p76"/>
          <p:cNvSpPr/>
          <p:nvPr>
            <p:ph idx="2" type="pic"/>
          </p:nvPr>
        </p:nvSpPr>
        <p:spPr>
          <a:xfrm>
            <a:off x="6240463" y="504001"/>
            <a:ext cx="5219700" cy="5467338"/>
          </a:xfrm>
          <a:prstGeom prst="rect">
            <a:avLst/>
          </a:prstGeom>
          <a:noFill/>
          <a:ln>
            <a:noFill/>
          </a:ln>
        </p:spPr>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130" name="Shape 130"/>
        <p:cNvGrpSpPr/>
        <p:nvPr/>
      </p:nvGrpSpPr>
      <p:grpSpPr>
        <a:xfrm>
          <a:off x="0" y="0"/>
          <a:ext cx="0" cy="0"/>
          <a:chOff x="0" y="0"/>
          <a:chExt cx="0" cy="0"/>
        </a:xfrm>
      </p:grpSpPr>
      <p:sp>
        <p:nvSpPr>
          <p:cNvPr id="131" name="Google Shape;131;p77"/>
          <p:cNvSpPr txBox="1"/>
          <p:nvPr>
            <p:ph type="title"/>
          </p:nvPr>
        </p:nvSpPr>
        <p:spPr>
          <a:xfrm>
            <a:off x="715963" y="460456"/>
            <a:ext cx="10744200"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77"/>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77"/>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34" name="Google Shape;134;p77"/>
          <p:cNvSpPr/>
          <p:nvPr>
            <p:ph idx="2" type="pic"/>
          </p:nvPr>
        </p:nvSpPr>
        <p:spPr>
          <a:xfrm>
            <a:off x="6240463" y="1616075"/>
            <a:ext cx="5219700" cy="4355264"/>
          </a:xfrm>
          <a:prstGeom prst="rect">
            <a:avLst/>
          </a:prstGeom>
          <a:noFill/>
          <a:ln>
            <a:noFill/>
          </a:ln>
        </p:spPr>
      </p:sp>
      <p:sp>
        <p:nvSpPr>
          <p:cNvPr id="135" name="Google Shape;135;p77"/>
          <p:cNvSpPr/>
          <p:nvPr>
            <p:ph idx="3" type="pic"/>
          </p:nvPr>
        </p:nvSpPr>
        <p:spPr>
          <a:xfrm>
            <a:off x="723900" y="1616075"/>
            <a:ext cx="5219700" cy="4355264"/>
          </a:xfrm>
          <a:prstGeom prst="rect">
            <a:avLst/>
          </a:prstGeom>
          <a:noFill/>
          <a:ln>
            <a:noFill/>
          </a:ln>
        </p:spPr>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36" name="Shape 136"/>
        <p:cNvGrpSpPr/>
        <p:nvPr/>
      </p:nvGrpSpPr>
      <p:grpSpPr>
        <a:xfrm>
          <a:off x="0" y="0"/>
          <a:ext cx="0" cy="0"/>
          <a:chOff x="0" y="0"/>
          <a:chExt cx="0" cy="0"/>
        </a:xfrm>
      </p:grpSpPr>
      <p:sp>
        <p:nvSpPr>
          <p:cNvPr id="137" name="Google Shape;137;p78"/>
          <p:cNvSpPr txBox="1"/>
          <p:nvPr>
            <p:ph type="title"/>
          </p:nvPr>
        </p:nvSpPr>
        <p:spPr>
          <a:xfrm>
            <a:off x="715963" y="460456"/>
            <a:ext cx="5235575"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78"/>
          <p:cNvSpPr txBox="1"/>
          <p:nvPr>
            <p:ph idx="1" type="body"/>
          </p:nvPr>
        </p:nvSpPr>
        <p:spPr>
          <a:xfrm>
            <a:off x="715963" y="1620000"/>
            <a:ext cx="5235575"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78"/>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78"/>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41" name="Google Shape;141;p78"/>
          <p:cNvSpPr/>
          <p:nvPr>
            <p:ph idx="2" type="pic"/>
          </p:nvPr>
        </p:nvSpPr>
        <p:spPr>
          <a:xfrm>
            <a:off x="6240463" y="504002"/>
            <a:ext cx="5319712" cy="2681160"/>
          </a:xfrm>
          <a:prstGeom prst="rect">
            <a:avLst/>
          </a:prstGeom>
          <a:noFill/>
          <a:ln>
            <a:noFill/>
          </a:ln>
        </p:spPr>
      </p:sp>
      <p:sp>
        <p:nvSpPr>
          <p:cNvPr id="142" name="Google Shape;142;p78"/>
          <p:cNvSpPr/>
          <p:nvPr>
            <p:ph idx="3" type="pic"/>
          </p:nvPr>
        </p:nvSpPr>
        <p:spPr>
          <a:xfrm>
            <a:off x="6240463" y="3430081"/>
            <a:ext cx="5319712" cy="2681160"/>
          </a:xfrm>
          <a:prstGeom prst="rect">
            <a:avLst/>
          </a:prstGeom>
          <a:noFill/>
          <a:ln>
            <a:noFill/>
          </a:ln>
        </p:spPr>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143" name="Shape 143"/>
        <p:cNvGrpSpPr/>
        <p:nvPr/>
      </p:nvGrpSpPr>
      <p:grpSpPr>
        <a:xfrm>
          <a:off x="0" y="0"/>
          <a:ext cx="0" cy="0"/>
          <a:chOff x="0" y="0"/>
          <a:chExt cx="0" cy="0"/>
        </a:xfrm>
      </p:grpSpPr>
      <p:sp>
        <p:nvSpPr>
          <p:cNvPr id="144" name="Google Shape;144;p79"/>
          <p:cNvSpPr txBox="1"/>
          <p:nvPr>
            <p:ph type="title"/>
          </p:nvPr>
        </p:nvSpPr>
        <p:spPr>
          <a:xfrm>
            <a:off x="720000" y="460456"/>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 name="Google Shape;145;p79"/>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79"/>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47" name="Google Shape;147;p79"/>
          <p:cNvSpPr/>
          <p:nvPr>
            <p:ph idx="2" type="pic"/>
          </p:nvPr>
        </p:nvSpPr>
        <p:spPr>
          <a:xfrm>
            <a:off x="720000" y="1616075"/>
            <a:ext cx="3420000" cy="1980000"/>
          </a:xfrm>
          <a:prstGeom prst="rect">
            <a:avLst/>
          </a:prstGeom>
          <a:noFill/>
          <a:ln>
            <a:noFill/>
          </a:ln>
        </p:spPr>
      </p:sp>
      <p:sp>
        <p:nvSpPr>
          <p:cNvPr id="148" name="Google Shape;148;p79"/>
          <p:cNvSpPr/>
          <p:nvPr>
            <p:ph idx="3" type="pic"/>
          </p:nvPr>
        </p:nvSpPr>
        <p:spPr>
          <a:xfrm>
            <a:off x="4376087" y="1616075"/>
            <a:ext cx="3420000" cy="1980000"/>
          </a:xfrm>
          <a:prstGeom prst="rect">
            <a:avLst/>
          </a:prstGeom>
          <a:noFill/>
          <a:ln>
            <a:noFill/>
          </a:ln>
        </p:spPr>
      </p:sp>
      <p:sp>
        <p:nvSpPr>
          <p:cNvPr id="149" name="Google Shape;149;p79"/>
          <p:cNvSpPr/>
          <p:nvPr>
            <p:ph idx="4" type="pic"/>
          </p:nvPr>
        </p:nvSpPr>
        <p:spPr>
          <a:xfrm>
            <a:off x="8032174" y="1616075"/>
            <a:ext cx="3420000" cy="1980000"/>
          </a:xfrm>
          <a:prstGeom prst="rect">
            <a:avLst/>
          </a:prstGeom>
          <a:noFill/>
          <a:ln>
            <a:noFill/>
          </a:ln>
        </p:spPr>
      </p:sp>
      <p:sp>
        <p:nvSpPr>
          <p:cNvPr id="150" name="Google Shape;150;p79"/>
          <p:cNvSpPr txBox="1"/>
          <p:nvPr>
            <p:ph idx="1" type="body"/>
          </p:nvPr>
        </p:nvSpPr>
        <p:spPr>
          <a:xfrm>
            <a:off x="715963" y="3780000"/>
            <a:ext cx="3432027"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79"/>
          <p:cNvSpPr txBox="1"/>
          <p:nvPr>
            <p:ph idx="5" type="body"/>
          </p:nvPr>
        </p:nvSpPr>
        <p:spPr>
          <a:xfrm>
            <a:off x="4376087" y="3780000"/>
            <a:ext cx="3427990"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79"/>
          <p:cNvSpPr txBox="1"/>
          <p:nvPr>
            <p:ph idx="6" type="body"/>
          </p:nvPr>
        </p:nvSpPr>
        <p:spPr>
          <a:xfrm>
            <a:off x="8032174" y="3780000"/>
            <a:ext cx="3427990" cy="1538760"/>
          </a:xfrm>
          <a:prstGeom prst="rect">
            <a:avLst/>
          </a:prstGeom>
          <a:noFill/>
          <a:ln>
            <a:noFill/>
          </a:ln>
        </p:spPr>
        <p:txBody>
          <a:bodyPr anchorCtr="0" anchor="t" bIns="45700" lIns="36000" spcFirstLastPara="1" rIns="0" wrap="square" tIns="45700">
            <a:noAutofit/>
          </a:bodyPr>
          <a:lstStyle>
            <a:lvl1pPr indent="-228600" lvl="0" marL="457200" algn="l">
              <a:lnSpc>
                <a:spcPct val="100000"/>
              </a:lnSpc>
              <a:spcBef>
                <a:spcPts val="600"/>
              </a:spcBef>
              <a:spcAft>
                <a:spcPts val="0"/>
              </a:spcAft>
              <a:buClr>
                <a:schemeClr val="dk1"/>
              </a:buClr>
              <a:buSzPts val="1600"/>
              <a:buNone/>
              <a:defRPr sz="16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text Subtitle Question Objects">
  <p:cSld name="1_Full text Subtitle Question Objects">
    <p:spTree>
      <p:nvGrpSpPr>
        <p:cNvPr id="153" name="Shape 153"/>
        <p:cNvGrpSpPr/>
        <p:nvPr/>
      </p:nvGrpSpPr>
      <p:grpSpPr>
        <a:xfrm>
          <a:off x="0" y="0"/>
          <a:ext cx="0" cy="0"/>
          <a:chOff x="0" y="0"/>
          <a:chExt cx="0" cy="0"/>
        </a:xfrm>
      </p:grpSpPr>
      <p:sp>
        <p:nvSpPr>
          <p:cNvPr id="154" name="Google Shape;154;p80"/>
          <p:cNvSpPr txBox="1"/>
          <p:nvPr>
            <p:ph type="title"/>
          </p:nvPr>
        </p:nvSpPr>
        <p:spPr>
          <a:xfrm>
            <a:off x="720000" y="460456"/>
            <a:ext cx="10740164" cy="972000"/>
          </a:xfrm>
          <a:prstGeom prst="rect">
            <a:avLst/>
          </a:prstGeom>
          <a:noFill/>
          <a:ln>
            <a:noFill/>
          </a:ln>
        </p:spPr>
        <p:txBody>
          <a:bodyPr anchorCtr="0" anchor="t" bIns="45700" lIns="90000" spcFirstLastPara="1" rIns="91425" wrap="square" tIns="45700">
            <a:noAutofit/>
          </a:bodyPr>
          <a:lstStyle>
            <a:lvl1pPr lvl="0" algn="l">
              <a:lnSpc>
                <a:spcPct val="90000"/>
              </a:lnSpc>
              <a:spcBef>
                <a:spcPts val="0"/>
              </a:spcBef>
              <a:spcAft>
                <a:spcPts val="0"/>
              </a:spcAft>
              <a:buClr>
                <a:srgbClr val="002147"/>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80"/>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56" name="Google Shape;156;p80"/>
          <p:cNvSpPr txBox="1"/>
          <p:nvPr>
            <p:ph idx="1" type="body"/>
          </p:nvPr>
        </p:nvSpPr>
        <p:spPr>
          <a:xfrm>
            <a:off x="190500" y="1376363"/>
            <a:ext cx="11811000" cy="32385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i="1" sz="12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80"/>
          <p:cNvSpPr txBox="1"/>
          <p:nvPr>
            <p:ph idx="2" type="body"/>
          </p:nvPr>
        </p:nvSpPr>
        <p:spPr>
          <a:xfrm>
            <a:off x="190500" y="1016000"/>
            <a:ext cx="11811000" cy="360363"/>
          </a:xfrm>
          <a:prstGeom prst="rect">
            <a:avLst/>
          </a:prstGeom>
          <a:noFill/>
          <a:ln>
            <a:noFill/>
          </a:ln>
        </p:spPr>
        <p:txBody>
          <a:bodyPr anchorCtr="0" anchor="ctr" bIns="45700" lIns="91425" spcFirstLastPara="1" rIns="91425" wrap="square" tIns="45700">
            <a:noAutofit/>
          </a:bodyPr>
          <a:lstStyle>
            <a:lvl1pPr indent="-228600" lvl="0" marL="457200" algn="l">
              <a:lnSpc>
                <a:spcPct val="110000"/>
              </a:lnSpc>
              <a:spcBef>
                <a:spcPts val="600"/>
              </a:spcBef>
              <a:spcAft>
                <a:spcPts val="0"/>
              </a:spcAft>
              <a:buClr>
                <a:schemeClr val="dk1"/>
              </a:buClr>
              <a:buSzPts val="1800"/>
              <a:buNone/>
              <a:defRPr b="0" sz="18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80"/>
          <p:cNvSpPr txBox="1"/>
          <p:nvPr>
            <p:ph idx="3"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 Presentation" showMasterSp="0">
  <p:cSld name="First Slide - Presentation">
    <p:spTree>
      <p:nvGrpSpPr>
        <p:cNvPr id="159" name="Shape 159"/>
        <p:cNvGrpSpPr/>
        <p:nvPr/>
      </p:nvGrpSpPr>
      <p:grpSpPr>
        <a:xfrm>
          <a:off x="0" y="0"/>
          <a:ext cx="0" cy="0"/>
          <a:chOff x="0" y="0"/>
          <a:chExt cx="0" cy="0"/>
        </a:xfrm>
      </p:grpSpPr>
      <p:pic>
        <p:nvPicPr>
          <p:cNvPr id="160" name="Google Shape;160;p81"/>
          <p:cNvPicPr preferRelativeResize="0"/>
          <p:nvPr/>
        </p:nvPicPr>
        <p:blipFill rotWithShape="1">
          <a:blip r:embed="rId2">
            <a:alphaModFix/>
          </a:blip>
          <a:srcRect b="0" l="0" r="0" t="0"/>
          <a:stretch/>
        </p:blipFill>
        <p:spPr>
          <a:xfrm>
            <a:off x="6993858" y="6064"/>
            <a:ext cx="4771571" cy="6858000"/>
          </a:xfrm>
          <a:prstGeom prst="rect">
            <a:avLst/>
          </a:prstGeom>
          <a:noFill/>
          <a:ln>
            <a:noFill/>
          </a:ln>
        </p:spPr>
      </p:pic>
      <p:sp>
        <p:nvSpPr>
          <p:cNvPr id="161" name="Google Shape;161;p81"/>
          <p:cNvSpPr txBox="1"/>
          <p:nvPr>
            <p:ph idx="1" type="body"/>
          </p:nvPr>
        </p:nvSpPr>
        <p:spPr>
          <a:xfrm>
            <a:off x="1889799" y="1543288"/>
            <a:ext cx="8160001" cy="360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rgbClr val="332C41"/>
              </a:buClr>
              <a:buSzPts val="1800"/>
              <a:buChar char="•"/>
              <a:defRPr sz="1800">
                <a:solidFill>
                  <a:srgbClr val="332C41"/>
                </a:solidFill>
                <a:latin typeface="Arial"/>
                <a:ea typeface="Arial"/>
                <a:cs typeface="Arial"/>
                <a:sym typeface="Aria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81"/>
          <p:cNvSpPr txBox="1"/>
          <p:nvPr/>
        </p:nvSpPr>
        <p:spPr>
          <a:xfrm>
            <a:off x="4722471" y="2627453"/>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3" name="Google Shape;163;p81"/>
          <p:cNvSpPr txBox="1"/>
          <p:nvPr>
            <p:ph idx="2" type="body"/>
          </p:nvPr>
        </p:nvSpPr>
        <p:spPr>
          <a:xfrm>
            <a:off x="1870530" y="3517066"/>
            <a:ext cx="8160000" cy="369332"/>
          </a:xfrm>
          <a:prstGeom prst="rect">
            <a:avLst/>
          </a:prstGeom>
          <a:noFill/>
          <a:ln>
            <a:noFill/>
          </a:ln>
        </p:spPr>
        <p:txBody>
          <a:bodyPr anchorCtr="0" anchor="t" bIns="45700" lIns="91425" spcFirstLastPara="1" rIns="91425" wrap="square" tIns="45700">
            <a:spAutoFit/>
          </a:bodyPr>
          <a:lstStyle>
            <a:lvl1pPr indent="-342900" lvl="0" marL="457200" algn="l">
              <a:lnSpc>
                <a:spcPct val="100000"/>
              </a:lnSpc>
              <a:spcBef>
                <a:spcPts val="600"/>
              </a:spcBef>
              <a:spcAft>
                <a:spcPts val="0"/>
              </a:spcAft>
              <a:buClr>
                <a:srgbClr val="332C41"/>
              </a:buClr>
              <a:buSzPts val="1800"/>
              <a:buChar char="•"/>
              <a:defRPr sz="1800">
                <a:solidFill>
                  <a:srgbClr val="332C41"/>
                </a:solidFill>
                <a:latin typeface="Arial"/>
                <a:ea typeface="Arial"/>
                <a:cs typeface="Arial"/>
                <a:sym typeface="Aria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81"/>
          <p:cNvSpPr txBox="1"/>
          <p:nvPr>
            <p:ph type="title"/>
          </p:nvPr>
        </p:nvSpPr>
        <p:spPr>
          <a:xfrm>
            <a:off x="1889799" y="1903288"/>
            <a:ext cx="8160001" cy="1543288"/>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dk2"/>
              </a:buClr>
              <a:buSzPts val="4800"/>
              <a:buFont typeface="Arial"/>
              <a:buNone/>
              <a:defRPr sz="4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65" name="Google Shape;165;p81"/>
          <p:cNvPicPr preferRelativeResize="0"/>
          <p:nvPr/>
        </p:nvPicPr>
        <p:blipFill rotWithShape="1">
          <a:blip r:embed="rId3">
            <a:alphaModFix/>
          </a:blip>
          <a:srcRect b="0" l="0" r="0" t="0"/>
          <a:stretch/>
        </p:blipFill>
        <p:spPr>
          <a:xfrm>
            <a:off x="1870530" y="5022000"/>
            <a:ext cx="2029968" cy="47298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ic Slide ">
  <p:cSld name="Generic Slide ">
    <p:spTree>
      <p:nvGrpSpPr>
        <p:cNvPr id="166" name="Shape 166"/>
        <p:cNvGrpSpPr/>
        <p:nvPr/>
      </p:nvGrpSpPr>
      <p:grpSpPr>
        <a:xfrm>
          <a:off x="0" y="0"/>
          <a:ext cx="0" cy="0"/>
          <a:chOff x="0" y="0"/>
          <a:chExt cx="0" cy="0"/>
        </a:xfrm>
      </p:grpSpPr>
      <p:sp>
        <p:nvSpPr>
          <p:cNvPr id="167" name="Google Shape;167;p82"/>
          <p:cNvSpPr txBox="1"/>
          <p:nvPr>
            <p:ph idx="1" type="body"/>
          </p:nvPr>
        </p:nvSpPr>
        <p:spPr>
          <a:xfrm>
            <a:off x="777599" y="1463673"/>
            <a:ext cx="10634472" cy="4119709"/>
          </a:xfrm>
          <a:prstGeom prst="rect">
            <a:avLst/>
          </a:prstGeom>
          <a:noFill/>
          <a:ln>
            <a:noFill/>
          </a:ln>
        </p:spPr>
        <p:txBody>
          <a:bodyPr anchorCtr="0" anchor="t" bIns="45700" lIns="91425" spcFirstLastPara="1" rIns="91425" wrap="square" tIns="45700">
            <a:noAutofit/>
          </a:bodyPr>
          <a:lstStyle>
            <a:lvl1pPr indent="-381000" lvl="0" marL="457200" algn="l">
              <a:lnSpc>
                <a:spcPct val="120000"/>
              </a:lnSpc>
              <a:spcBef>
                <a:spcPts val="600"/>
              </a:spcBef>
              <a:spcAft>
                <a:spcPts val="0"/>
              </a:spcAft>
              <a:buClr>
                <a:schemeClr val="dk2"/>
              </a:buClr>
              <a:buSzPts val="2400"/>
              <a:buChar char="•"/>
              <a:defRPr sz="2400">
                <a:solidFill>
                  <a:schemeClr val="dk2"/>
                </a:solidFill>
                <a:latin typeface="Calibri"/>
                <a:ea typeface="Calibri"/>
                <a:cs typeface="Calibri"/>
                <a:sym typeface="Calibri"/>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82"/>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9" name="Google Shape;169;p82"/>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Calibri"/>
              <a:buNone/>
              <a:defRPr>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List">
  <p:cSld name="Bullet List">
    <p:spTree>
      <p:nvGrpSpPr>
        <p:cNvPr id="170" name="Shape 170"/>
        <p:cNvGrpSpPr/>
        <p:nvPr/>
      </p:nvGrpSpPr>
      <p:grpSpPr>
        <a:xfrm>
          <a:off x="0" y="0"/>
          <a:ext cx="0" cy="0"/>
          <a:chOff x="0" y="0"/>
          <a:chExt cx="0" cy="0"/>
        </a:xfrm>
      </p:grpSpPr>
      <p:sp>
        <p:nvSpPr>
          <p:cNvPr id="171" name="Google Shape;171;p83"/>
          <p:cNvSpPr txBox="1"/>
          <p:nvPr>
            <p:ph idx="1" type="body"/>
          </p:nvPr>
        </p:nvSpPr>
        <p:spPr>
          <a:xfrm>
            <a:off x="777599" y="1463673"/>
            <a:ext cx="10634472" cy="4119709"/>
          </a:xfrm>
          <a:prstGeom prst="rect">
            <a:avLst/>
          </a:prstGeom>
          <a:noFill/>
          <a:ln>
            <a:noFill/>
          </a:ln>
        </p:spPr>
        <p:txBody>
          <a:bodyPr anchorCtr="0" anchor="t" bIns="45700" lIns="91425" spcFirstLastPara="1" rIns="91425" wrap="square" tIns="45700">
            <a:noAutofit/>
          </a:bodyPr>
          <a:lstStyle>
            <a:lvl1pPr indent="-381000" lvl="0" marL="457200" marR="0" algn="l">
              <a:lnSpc>
                <a:spcPct val="120000"/>
              </a:lnSpc>
              <a:spcBef>
                <a:spcPts val="750"/>
              </a:spcBef>
              <a:spcAft>
                <a:spcPts val="0"/>
              </a:spcAft>
              <a:buClr>
                <a:schemeClr val="dk1"/>
              </a:buClr>
              <a:buSzPts val="2400"/>
              <a:buFont typeface="Arial"/>
              <a:buChar char="•"/>
              <a:defRPr sz="2400">
                <a:solidFill>
                  <a:schemeClr val="dk2"/>
                </a:solidFill>
                <a:latin typeface="Calibri"/>
                <a:ea typeface="Calibri"/>
                <a:cs typeface="Calibri"/>
                <a:sym typeface="Calibri"/>
              </a:defRPr>
            </a:lvl1pPr>
            <a:lvl2pPr indent="-342900" lvl="1" marL="914400" marR="0" algn="l">
              <a:lnSpc>
                <a:spcPct val="90000"/>
              </a:lnSpc>
              <a:spcBef>
                <a:spcPts val="375"/>
              </a:spcBef>
              <a:spcAft>
                <a:spcPts val="0"/>
              </a:spcAft>
              <a:buClr>
                <a:schemeClr val="dk2"/>
              </a:buClr>
              <a:buSzPts val="1800"/>
              <a:buFont typeface="Arial"/>
              <a:buChar char="•"/>
              <a:defRPr sz="1800">
                <a:solidFill>
                  <a:schemeClr val="dk2"/>
                </a:solidFill>
                <a:latin typeface="Calibri"/>
                <a:ea typeface="Calibri"/>
                <a:cs typeface="Calibri"/>
                <a:sym typeface="Calibri"/>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83"/>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3" name="Google Shape;173;p83"/>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 Section - Violet" showMasterSp="0">
  <p:cSld name="2 - Section - Violet">
    <p:bg>
      <p:bgPr>
        <a:solidFill>
          <a:srgbClr val="7C64C3"/>
        </a:solidFill>
      </p:bgPr>
    </p:bg>
    <p:spTree>
      <p:nvGrpSpPr>
        <p:cNvPr id="174" name="Shape 174"/>
        <p:cNvGrpSpPr/>
        <p:nvPr/>
      </p:nvGrpSpPr>
      <p:grpSpPr>
        <a:xfrm>
          <a:off x="0" y="0"/>
          <a:ext cx="0" cy="0"/>
          <a:chOff x="0" y="0"/>
          <a:chExt cx="0" cy="0"/>
        </a:xfrm>
      </p:grpSpPr>
      <p:sp>
        <p:nvSpPr>
          <p:cNvPr id="175" name="Google Shape;175;p84"/>
          <p:cNvSpPr txBox="1"/>
          <p:nvPr>
            <p:ph idx="1" type="body"/>
          </p:nvPr>
        </p:nvSpPr>
        <p:spPr>
          <a:xfrm>
            <a:off x="1080000" y="3394899"/>
            <a:ext cx="9910800" cy="923330"/>
          </a:xfrm>
          <a:prstGeom prst="rect">
            <a:avLst/>
          </a:prstGeom>
          <a:noFill/>
          <a:ln>
            <a:noFill/>
          </a:ln>
        </p:spPr>
        <p:txBody>
          <a:bodyPr anchorCtr="0" anchor="t" bIns="45700" lIns="91425" spcFirstLastPara="1" rIns="91425" wrap="square" tIns="45700">
            <a:spAutoFit/>
          </a:bodyPr>
          <a:lstStyle>
            <a:lvl1pPr indent="-228600" lvl="0" marL="457200" algn="l">
              <a:lnSpc>
                <a:spcPct val="110000"/>
              </a:lnSpc>
              <a:spcBef>
                <a:spcPts val="600"/>
              </a:spcBef>
              <a:spcAft>
                <a:spcPts val="0"/>
              </a:spcAft>
              <a:buClr>
                <a:srgbClr val="BEB2E1"/>
              </a:buClr>
              <a:buSzPts val="2000"/>
              <a:buNone/>
              <a:defRPr b="0" sz="2000">
                <a:solidFill>
                  <a:srgbClr val="BEB2E1"/>
                </a:solidFill>
              </a:defRPr>
            </a:lvl1pPr>
            <a:lvl2pPr indent="-228600" lvl="1" marL="914400" algn="l">
              <a:lnSpc>
                <a:spcPct val="110000"/>
              </a:lnSpc>
              <a:spcBef>
                <a:spcPts val="600"/>
              </a:spcBef>
              <a:spcAft>
                <a:spcPts val="0"/>
              </a:spcAft>
              <a:buClr>
                <a:schemeClr val="dk1"/>
              </a:buClr>
              <a:buSzPts val="1500"/>
              <a:buNone/>
              <a:defRPr b="1" sz="1500"/>
            </a:lvl2pPr>
            <a:lvl3pPr indent="-228600" lvl="2" marL="1371600" algn="l">
              <a:lnSpc>
                <a:spcPct val="110000"/>
              </a:lnSpc>
              <a:spcBef>
                <a:spcPts val="600"/>
              </a:spcBef>
              <a:spcAft>
                <a:spcPts val="0"/>
              </a:spcAft>
              <a:buClr>
                <a:schemeClr val="dk1"/>
              </a:buClr>
              <a:buSzPts val="1350"/>
              <a:buNone/>
              <a:defRPr b="1" sz="1350"/>
            </a:lvl3pPr>
            <a:lvl4pPr indent="-228600" lvl="3" marL="1828800" algn="l">
              <a:lnSpc>
                <a:spcPct val="110000"/>
              </a:lnSpc>
              <a:spcBef>
                <a:spcPts val="600"/>
              </a:spcBef>
              <a:spcAft>
                <a:spcPts val="0"/>
              </a:spcAft>
              <a:buClr>
                <a:schemeClr val="dk1"/>
              </a:buClr>
              <a:buSzPts val="1200"/>
              <a:buNone/>
              <a:defRPr b="1" sz="1200"/>
            </a:lvl4pPr>
            <a:lvl5pPr indent="-228600" lvl="4" marL="2286000" algn="l">
              <a:lnSpc>
                <a:spcPct val="110000"/>
              </a:lnSpc>
              <a:spcBef>
                <a:spcPts val="600"/>
              </a:spcBef>
              <a:spcAft>
                <a:spcPts val="0"/>
              </a:spcAft>
              <a:buClr>
                <a:schemeClr val="dk1"/>
              </a:buClr>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500"/>
              </a:spcBef>
              <a:spcAft>
                <a:spcPts val="0"/>
              </a:spcAft>
              <a:buClr>
                <a:schemeClr val="dk1"/>
              </a:buClr>
              <a:buSzPts val="1200"/>
              <a:buNone/>
              <a:defRPr b="1" sz="1200"/>
            </a:lvl7pPr>
            <a:lvl8pPr indent="-228600" lvl="7" marL="3657600" algn="l">
              <a:lnSpc>
                <a:spcPct val="90000"/>
              </a:lnSpc>
              <a:spcBef>
                <a:spcPts val="500"/>
              </a:spcBef>
              <a:spcAft>
                <a:spcPts val="0"/>
              </a:spcAft>
              <a:buClr>
                <a:schemeClr val="dk1"/>
              </a:buClr>
              <a:buSzPts val="1200"/>
              <a:buNone/>
              <a:defRPr b="1" sz="1200"/>
            </a:lvl8pPr>
            <a:lvl9pPr indent="-228600" lvl="8" marL="4114800" algn="l">
              <a:lnSpc>
                <a:spcPct val="90000"/>
              </a:lnSpc>
              <a:spcBef>
                <a:spcPts val="500"/>
              </a:spcBef>
              <a:spcAft>
                <a:spcPts val="0"/>
              </a:spcAft>
              <a:buClr>
                <a:schemeClr val="dk1"/>
              </a:buClr>
              <a:buSzPts val="1200"/>
              <a:buNone/>
              <a:defRPr b="1" sz="1200"/>
            </a:lvl9pPr>
          </a:lstStyle>
          <a:p/>
        </p:txBody>
      </p:sp>
      <p:sp>
        <p:nvSpPr>
          <p:cNvPr id="176" name="Google Shape;176;p84"/>
          <p:cNvSpPr txBox="1"/>
          <p:nvPr>
            <p:ph type="title"/>
          </p:nvPr>
        </p:nvSpPr>
        <p:spPr>
          <a:xfrm>
            <a:off x="1080000" y="2808466"/>
            <a:ext cx="9910800" cy="58643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7" name="Google Shape;177;p84"/>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3 cols">
  <p:cSld name="Text - 3 cols">
    <p:spTree>
      <p:nvGrpSpPr>
        <p:cNvPr id="178" name="Shape 178"/>
        <p:cNvGrpSpPr/>
        <p:nvPr/>
      </p:nvGrpSpPr>
      <p:grpSpPr>
        <a:xfrm>
          <a:off x="0" y="0"/>
          <a:ext cx="0" cy="0"/>
          <a:chOff x="0" y="0"/>
          <a:chExt cx="0" cy="0"/>
        </a:xfrm>
      </p:grpSpPr>
      <p:sp>
        <p:nvSpPr>
          <p:cNvPr id="179" name="Google Shape;179;p85"/>
          <p:cNvSpPr txBox="1"/>
          <p:nvPr>
            <p:ph idx="1" type="body"/>
          </p:nvPr>
        </p:nvSpPr>
        <p:spPr>
          <a:xfrm>
            <a:off x="777600" y="1746815"/>
            <a:ext cx="3114109" cy="646331"/>
          </a:xfrm>
          <a:prstGeom prst="rect">
            <a:avLst/>
          </a:prstGeom>
          <a:noFill/>
          <a:ln>
            <a:noFill/>
          </a:ln>
        </p:spPr>
        <p:txBody>
          <a:bodyPr anchorCtr="0" anchor="ctr" bIns="45700" lIns="91425" spcFirstLastPara="1" rIns="91425" wrap="square" tIns="45700">
            <a:spAutoFit/>
          </a:bodyPr>
          <a:lstStyle>
            <a:lvl1pPr indent="-482600" lvl="0" marL="457200" algn="l">
              <a:lnSpc>
                <a:spcPct val="110000"/>
              </a:lnSpc>
              <a:spcBef>
                <a:spcPts val="600"/>
              </a:spcBef>
              <a:spcAft>
                <a:spcPts val="0"/>
              </a:spcAft>
              <a:buClr>
                <a:srgbClr val="DD4B81"/>
              </a:buClr>
              <a:buSzPts val="4000"/>
              <a:buChar char="•"/>
              <a:defRPr b="1" sz="4000">
                <a:solidFill>
                  <a:srgbClr val="DD4B8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85"/>
          <p:cNvSpPr/>
          <p:nvPr/>
        </p:nvSpPr>
        <p:spPr>
          <a:xfrm>
            <a:off x="4196727" y="1691416"/>
            <a:ext cx="36000" cy="421229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85"/>
          <p:cNvSpPr txBox="1"/>
          <p:nvPr>
            <p:ph idx="2" type="body"/>
          </p:nvPr>
        </p:nvSpPr>
        <p:spPr>
          <a:xfrm>
            <a:off x="4537745" y="1746815"/>
            <a:ext cx="3114109" cy="646331"/>
          </a:xfrm>
          <a:prstGeom prst="rect">
            <a:avLst/>
          </a:prstGeom>
          <a:noFill/>
          <a:ln>
            <a:noFill/>
          </a:ln>
        </p:spPr>
        <p:txBody>
          <a:bodyPr anchorCtr="0" anchor="ctr" bIns="45700" lIns="91425" spcFirstLastPara="1" rIns="91425" wrap="square" tIns="45700">
            <a:spAutoFit/>
          </a:bodyPr>
          <a:lstStyle>
            <a:lvl1pPr indent="-482600" lvl="0" marL="457200" algn="l">
              <a:lnSpc>
                <a:spcPct val="110000"/>
              </a:lnSpc>
              <a:spcBef>
                <a:spcPts val="600"/>
              </a:spcBef>
              <a:spcAft>
                <a:spcPts val="0"/>
              </a:spcAft>
              <a:buClr>
                <a:srgbClr val="DD4B81"/>
              </a:buClr>
              <a:buSzPts val="4000"/>
              <a:buChar char="•"/>
              <a:defRPr b="1" sz="4000">
                <a:solidFill>
                  <a:srgbClr val="DD4B8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85"/>
          <p:cNvSpPr txBox="1"/>
          <p:nvPr>
            <p:ph idx="3" type="body"/>
          </p:nvPr>
        </p:nvSpPr>
        <p:spPr>
          <a:xfrm>
            <a:off x="8297891" y="1746815"/>
            <a:ext cx="3114109" cy="646331"/>
          </a:xfrm>
          <a:prstGeom prst="rect">
            <a:avLst/>
          </a:prstGeom>
          <a:noFill/>
          <a:ln>
            <a:noFill/>
          </a:ln>
        </p:spPr>
        <p:txBody>
          <a:bodyPr anchorCtr="0" anchor="ctr" bIns="45700" lIns="91425" spcFirstLastPara="1" rIns="91425" wrap="square" tIns="45700">
            <a:spAutoFit/>
          </a:bodyPr>
          <a:lstStyle>
            <a:lvl1pPr indent="-482600" lvl="0" marL="457200" algn="l">
              <a:lnSpc>
                <a:spcPct val="110000"/>
              </a:lnSpc>
              <a:spcBef>
                <a:spcPts val="600"/>
              </a:spcBef>
              <a:spcAft>
                <a:spcPts val="0"/>
              </a:spcAft>
              <a:buClr>
                <a:srgbClr val="DD4B81"/>
              </a:buClr>
              <a:buSzPts val="4000"/>
              <a:buChar char="•"/>
              <a:defRPr b="1" sz="4000">
                <a:solidFill>
                  <a:srgbClr val="DD4B8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85"/>
          <p:cNvSpPr/>
          <p:nvPr/>
        </p:nvSpPr>
        <p:spPr>
          <a:xfrm>
            <a:off x="7956872" y="1691416"/>
            <a:ext cx="36000" cy="4212298"/>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 name="Google Shape;184;p85"/>
          <p:cNvSpPr txBox="1"/>
          <p:nvPr>
            <p:ph idx="4" type="body"/>
          </p:nvPr>
        </p:nvSpPr>
        <p:spPr>
          <a:xfrm>
            <a:off x="777600" y="2676293"/>
            <a:ext cx="3114109" cy="1984248"/>
          </a:xfrm>
          <a:prstGeom prst="rect">
            <a:avLst/>
          </a:prstGeom>
          <a:noFill/>
          <a:ln>
            <a:noFill/>
          </a:ln>
        </p:spPr>
        <p:txBody>
          <a:bodyPr anchorCtr="0" anchor="t" bIns="45700" lIns="91425" spcFirstLastPara="1" rIns="91425" wrap="square" tIns="45700">
            <a:noAutofit/>
          </a:bodyPr>
          <a:lstStyle>
            <a:lvl1pPr indent="-330200" lvl="0" marL="457200" algn="l">
              <a:lnSpc>
                <a:spcPct val="130000"/>
              </a:lnSpc>
              <a:spcBef>
                <a:spcPts val="0"/>
              </a:spcBef>
              <a:spcAft>
                <a:spcPts val="0"/>
              </a:spcAft>
              <a:buClr>
                <a:schemeClr val="dk1"/>
              </a:buClr>
              <a:buSzPts val="1600"/>
              <a:buChar char="•"/>
              <a:defRPr sz="1600">
                <a:solidFill>
                  <a:schemeClr val="dk1"/>
                </a:solidFill>
                <a:latin typeface="Calibri"/>
                <a:ea typeface="Calibri"/>
                <a:cs typeface="Calibri"/>
                <a:sym typeface="Calibri"/>
              </a:defRPr>
            </a:lvl1pPr>
            <a:lvl2pPr indent="-330200" lvl="1" marL="9144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2pPr>
            <a:lvl3pPr indent="-330200" lvl="2" marL="13716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3pPr>
            <a:lvl4pPr indent="-330200" lvl="3" marL="18288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4pPr>
            <a:lvl5pPr indent="-330200" lvl="4" marL="22860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85"/>
          <p:cNvSpPr txBox="1"/>
          <p:nvPr>
            <p:ph idx="5" type="body"/>
          </p:nvPr>
        </p:nvSpPr>
        <p:spPr>
          <a:xfrm>
            <a:off x="4537745" y="2676293"/>
            <a:ext cx="3114109" cy="1984248"/>
          </a:xfrm>
          <a:prstGeom prst="rect">
            <a:avLst/>
          </a:prstGeom>
          <a:noFill/>
          <a:ln>
            <a:noFill/>
          </a:ln>
        </p:spPr>
        <p:txBody>
          <a:bodyPr anchorCtr="0" anchor="t" bIns="45700" lIns="91425" spcFirstLastPara="1" rIns="91425" wrap="square" tIns="45700">
            <a:noAutofit/>
          </a:bodyPr>
          <a:lstStyle>
            <a:lvl1pPr indent="-330200" lvl="0" marL="457200" algn="l">
              <a:lnSpc>
                <a:spcPct val="130000"/>
              </a:lnSpc>
              <a:spcBef>
                <a:spcPts val="0"/>
              </a:spcBef>
              <a:spcAft>
                <a:spcPts val="0"/>
              </a:spcAft>
              <a:buClr>
                <a:schemeClr val="dk1"/>
              </a:buClr>
              <a:buSzPts val="1600"/>
              <a:buChar char="•"/>
              <a:defRPr sz="1600">
                <a:solidFill>
                  <a:schemeClr val="dk1"/>
                </a:solidFill>
                <a:latin typeface="Calibri"/>
                <a:ea typeface="Calibri"/>
                <a:cs typeface="Calibri"/>
                <a:sym typeface="Calibri"/>
              </a:defRPr>
            </a:lvl1pPr>
            <a:lvl2pPr indent="-330200" lvl="1" marL="9144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2pPr>
            <a:lvl3pPr indent="-330200" lvl="2" marL="13716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3pPr>
            <a:lvl4pPr indent="-330200" lvl="3" marL="18288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4pPr>
            <a:lvl5pPr indent="-330200" lvl="4" marL="22860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85"/>
          <p:cNvSpPr txBox="1"/>
          <p:nvPr>
            <p:ph idx="6" type="body"/>
          </p:nvPr>
        </p:nvSpPr>
        <p:spPr>
          <a:xfrm>
            <a:off x="8297891" y="2676293"/>
            <a:ext cx="3114109" cy="1984248"/>
          </a:xfrm>
          <a:prstGeom prst="rect">
            <a:avLst/>
          </a:prstGeom>
          <a:noFill/>
          <a:ln>
            <a:noFill/>
          </a:ln>
        </p:spPr>
        <p:txBody>
          <a:bodyPr anchorCtr="0" anchor="t" bIns="45700" lIns="91425" spcFirstLastPara="1" rIns="91425" wrap="square" tIns="45700">
            <a:noAutofit/>
          </a:bodyPr>
          <a:lstStyle>
            <a:lvl1pPr indent="-330200" lvl="0" marL="457200" algn="l">
              <a:lnSpc>
                <a:spcPct val="130000"/>
              </a:lnSpc>
              <a:spcBef>
                <a:spcPts val="0"/>
              </a:spcBef>
              <a:spcAft>
                <a:spcPts val="0"/>
              </a:spcAft>
              <a:buClr>
                <a:schemeClr val="dk1"/>
              </a:buClr>
              <a:buSzPts val="1600"/>
              <a:buChar char="•"/>
              <a:defRPr sz="1600">
                <a:solidFill>
                  <a:schemeClr val="dk1"/>
                </a:solidFill>
                <a:latin typeface="Calibri"/>
                <a:ea typeface="Calibri"/>
                <a:cs typeface="Calibri"/>
                <a:sym typeface="Calibri"/>
              </a:defRPr>
            </a:lvl1pPr>
            <a:lvl2pPr indent="-330200" lvl="1" marL="9144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2pPr>
            <a:lvl3pPr indent="-330200" lvl="2" marL="13716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3pPr>
            <a:lvl4pPr indent="-330200" lvl="3" marL="18288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4pPr>
            <a:lvl5pPr indent="-330200" lvl="4" marL="2286000" algn="l">
              <a:lnSpc>
                <a:spcPct val="110000"/>
              </a:lnSpc>
              <a:spcBef>
                <a:spcPts val="600"/>
              </a:spcBef>
              <a:spcAft>
                <a:spcPts val="0"/>
              </a:spcAft>
              <a:buClr>
                <a:schemeClr val="dk1"/>
              </a:buClr>
              <a:buSzPts val="1600"/>
              <a:buChar char="•"/>
              <a:defRPr sz="1600">
                <a:solidFill>
                  <a:schemeClr val="dk1"/>
                </a:solidFill>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85"/>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85"/>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1394">
          <p15:clr>
            <a:srgbClr val="FBAE40"/>
          </p15:clr>
        </p15:guide>
        <p15:guide id="2" orient="horz" pos="38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4" name="Shape 24"/>
        <p:cNvGrpSpPr/>
        <p:nvPr/>
      </p:nvGrpSpPr>
      <p:grpSpPr>
        <a:xfrm>
          <a:off x="0" y="0"/>
          <a:ext cx="0" cy="0"/>
          <a:chOff x="0" y="0"/>
          <a:chExt cx="0" cy="0"/>
        </a:xfrm>
      </p:grpSpPr>
      <p:sp>
        <p:nvSpPr>
          <p:cNvPr id="25" name="Google Shape;25;p64"/>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 name="Google Shape;26;p64"/>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Section - Orchid" showMasterSp="0">
  <p:cSld name="3 - Section - Orchid">
    <p:bg>
      <p:bgPr>
        <a:solidFill>
          <a:srgbClr val="DC4C81"/>
        </a:solidFill>
      </p:bgPr>
    </p:bg>
    <p:spTree>
      <p:nvGrpSpPr>
        <p:cNvPr id="189" name="Shape 189"/>
        <p:cNvGrpSpPr/>
        <p:nvPr/>
      </p:nvGrpSpPr>
      <p:grpSpPr>
        <a:xfrm>
          <a:off x="0" y="0"/>
          <a:ext cx="0" cy="0"/>
          <a:chOff x="0" y="0"/>
          <a:chExt cx="0" cy="0"/>
        </a:xfrm>
      </p:grpSpPr>
      <p:sp>
        <p:nvSpPr>
          <p:cNvPr id="190" name="Google Shape;190;p86"/>
          <p:cNvSpPr txBox="1"/>
          <p:nvPr>
            <p:ph idx="1" type="body"/>
          </p:nvPr>
        </p:nvSpPr>
        <p:spPr>
          <a:xfrm>
            <a:off x="1080000" y="3394899"/>
            <a:ext cx="9910800" cy="923330"/>
          </a:xfrm>
          <a:prstGeom prst="rect">
            <a:avLst/>
          </a:prstGeom>
          <a:noFill/>
          <a:ln>
            <a:noFill/>
          </a:ln>
        </p:spPr>
        <p:txBody>
          <a:bodyPr anchorCtr="0" anchor="t" bIns="45700" lIns="91425" spcFirstLastPara="1" rIns="91425" wrap="square" tIns="45700">
            <a:spAutoFit/>
          </a:bodyPr>
          <a:lstStyle>
            <a:lvl1pPr indent="-228600" lvl="0" marL="457200" algn="l">
              <a:lnSpc>
                <a:spcPct val="110000"/>
              </a:lnSpc>
              <a:spcBef>
                <a:spcPts val="600"/>
              </a:spcBef>
              <a:spcAft>
                <a:spcPts val="0"/>
              </a:spcAft>
              <a:buClr>
                <a:srgbClr val="EEA6C0"/>
              </a:buClr>
              <a:buSzPts val="2000"/>
              <a:buNone/>
              <a:defRPr b="0" sz="2000">
                <a:solidFill>
                  <a:srgbClr val="EEA6C0"/>
                </a:solidFill>
              </a:defRPr>
            </a:lvl1pPr>
            <a:lvl2pPr indent="-228600" lvl="1" marL="914400" algn="l">
              <a:lnSpc>
                <a:spcPct val="110000"/>
              </a:lnSpc>
              <a:spcBef>
                <a:spcPts val="600"/>
              </a:spcBef>
              <a:spcAft>
                <a:spcPts val="0"/>
              </a:spcAft>
              <a:buClr>
                <a:schemeClr val="dk1"/>
              </a:buClr>
              <a:buSzPts val="1500"/>
              <a:buNone/>
              <a:defRPr b="1" sz="1500"/>
            </a:lvl2pPr>
            <a:lvl3pPr indent="-228600" lvl="2" marL="1371600" algn="l">
              <a:lnSpc>
                <a:spcPct val="110000"/>
              </a:lnSpc>
              <a:spcBef>
                <a:spcPts val="600"/>
              </a:spcBef>
              <a:spcAft>
                <a:spcPts val="0"/>
              </a:spcAft>
              <a:buClr>
                <a:schemeClr val="dk1"/>
              </a:buClr>
              <a:buSzPts val="1350"/>
              <a:buNone/>
              <a:defRPr b="1" sz="1350"/>
            </a:lvl3pPr>
            <a:lvl4pPr indent="-228600" lvl="3" marL="1828800" algn="l">
              <a:lnSpc>
                <a:spcPct val="110000"/>
              </a:lnSpc>
              <a:spcBef>
                <a:spcPts val="600"/>
              </a:spcBef>
              <a:spcAft>
                <a:spcPts val="0"/>
              </a:spcAft>
              <a:buClr>
                <a:schemeClr val="dk1"/>
              </a:buClr>
              <a:buSzPts val="1200"/>
              <a:buNone/>
              <a:defRPr b="1" sz="1200"/>
            </a:lvl4pPr>
            <a:lvl5pPr indent="-228600" lvl="4" marL="2286000" algn="l">
              <a:lnSpc>
                <a:spcPct val="110000"/>
              </a:lnSpc>
              <a:spcBef>
                <a:spcPts val="600"/>
              </a:spcBef>
              <a:spcAft>
                <a:spcPts val="0"/>
              </a:spcAft>
              <a:buClr>
                <a:schemeClr val="dk1"/>
              </a:buClr>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500"/>
              </a:spcBef>
              <a:spcAft>
                <a:spcPts val="0"/>
              </a:spcAft>
              <a:buClr>
                <a:schemeClr val="dk1"/>
              </a:buClr>
              <a:buSzPts val="1200"/>
              <a:buNone/>
              <a:defRPr b="1" sz="1200"/>
            </a:lvl7pPr>
            <a:lvl8pPr indent="-228600" lvl="7" marL="3657600" algn="l">
              <a:lnSpc>
                <a:spcPct val="90000"/>
              </a:lnSpc>
              <a:spcBef>
                <a:spcPts val="500"/>
              </a:spcBef>
              <a:spcAft>
                <a:spcPts val="0"/>
              </a:spcAft>
              <a:buClr>
                <a:schemeClr val="dk1"/>
              </a:buClr>
              <a:buSzPts val="1200"/>
              <a:buNone/>
              <a:defRPr b="1" sz="1200"/>
            </a:lvl8pPr>
            <a:lvl9pPr indent="-228600" lvl="8" marL="4114800" algn="l">
              <a:lnSpc>
                <a:spcPct val="90000"/>
              </a:lnSpc>
              <a:spcBef>
                <a:spcPts val="500"/>
              </a:spcBef>
              <a:spcAft>
                <a:spcPts val="0"/>
              </a:spcAft>
              <a:buClr>
                <a:schemeClr val="dk1"/>
              </a:buClr>
              <a:buSzPts val="1200"/>
              <a:buNone/>
              <a:defRPr b="1" sz="1200"/>
            </a:lvl9pPr>
          </a:lstStyle>
          <a:p/>
        </p:txBody>
      </p:sp>
      <p:sp>
        <p:nvSpPr>
          <p:cNvPr id="191" name="Google Shape;191;p86"/>
          <p:cNvSpPr txBox="1"/>
          <p:nvPr>
            <p:ph type="title"/>
          </p:nvPr>
        </p:nvSpPr>
        <p:spPr>
          <a:xfrm>
            <a:off x="1080000" y="2808466"/>
            <a:ext cx="9910800" cy="58643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86"/>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Chart left - Chart right">
  <p:cSld name="Full Chart left - Chart right">
    <p:spTree>
      <p:nvGrpSpPr>
        <p:cNvPr id="193" name="Shape 193"/>
        <p:cNvGrpSpPr/>
        <p:nvPr/>
      </p:nvGrpSpPr>
      <p:grpSpPr>
        <a:xfrm>
          <a:off x="0" y="0"/>
          <a:ext cx="0" cy="0"/>
          <a:chOff x="0" y="0"/>
          <a:chExt cx="0" cy="0"/>
        </a:xfrm>
      </p:grpSpPr>
      <p:sp>
        <p:nvSpPr>
          <p:cNvPr id="194" name="Google Shape;194;p87"/>
          <p:cNvSpPr/>
          <p:nvPr>
            <p:ph idx="2" type="chart"/>
          </p:nvPr>
        </p:nvSpPr>
        <p:spPr>
          <a:xfrm>
            <a:off x="190501" y="1700212"/>
            <a:ext cx="5905500" cy="3889377"/>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5" name="Google Shape;195;p87"/>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6" name="Google Shape;196;p87"/>
          <p:cNvSpPr/>
          <p:nvPr>
            <p:ph idx="3" type="chart"/>
          </p:nvPr>
        </p:nvSpPr>
        <p:spPr>
          <a:xfrm>
            <a:off x="6095999" y="1700213"/>
            <a:ext cx="5905500" cy="3889376"/>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7" name="Google Shape;197;p87"/>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198" name="Google Shape;198;p87"/>
          <p:cNvSpPr txBox="1"/>
          <p:nvPr>
            <p:ph idx="1" type="body"/>
          </p:nvPr>
        </p:nvSpPr>
        <p:spPr>
          <a:xfrm>
            <a:off x="6095999" y="5589588"/>
            <a:ext cx="5905499" cy="57626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sz="1200">
                <a:solidFill>
                  <a:schemeClr val="dk1"/>
                </a:solidFill>
                <a:latin typeface="Calibri"/>
                <a:ea typeface="Calibri"/>
                <a:cs typeface="Calibri"/>
                <a:sym typeface="Calibri"/>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87"/>
          <p:cNvSpPr txBox="1"/>
          <p:nvPr>
            <p:ph idx="4" type="body"/>
          </p:nvPr>
        </p:nvSpPr>
        <p:spPr>
          <a:xfrm>
            <a:off x="196245" y="5589588"/>
            <a:ext cx="5905499" cy="57626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sz="1200">
                <a:solidFill>
                  <a:schemeClr val="dk1"/>
                </a:solidFill>
                <a:latin typeface="Calibri"/>
                <a:ea typeface="Calibri"/>
                <a:cs typeface="Calibri"/>
                <a:sym typeface="Calibri"/>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 Section - Purple" showMasterSp="0">
  <p:cSld name="4 - Section - Purple">
    <p:bg>
      <p:bgPr>
        <a:solidFill>
          <a:srgbClr val="9A4DB0"/>
        </a:solidFill>
      </p:bgPr>
    </p:bg>
    <p:spTree>
      <p:nvGrpSpPr>
        <p:cNvPr id="200" name="Shape 200"/>
        <p:cNvGrpSpPr/>
        <p:nvPr/>
      </p:nvGrpSpPr>
      <p:grpSpPr>
        <a:xfrm>
          <a:off x="0" y="0"/>
          <a:ext cx="0" cy="0"/>
          <a:chOff x="0" y="0"/>
          <a:chExt cx="0" cy="0"/>
        </a:xfrm>
      </p:grpSpPr>
      <p:sp>
        <p:nvSpPr>
          <p:cNvPr id="201" name="Google Shape;201;p88"/>
          <p:cNvSpPr txBox="1"/>
          <p:nvPr>
            <p:ph idx="1" type="body"/>
          </p:nvPr>
        </p:nvSpPr>
        <p:spPr>
          <a:xfrm>
            <a:off x="1080000" y="3394899"/>
            <a:ext cx="9910800" cy="923330"/>
          </a:xfrm>
          <a:prstGeom prst="rect">
            <a:avLst/>
          </a:prstGeom>
          <a:noFill/>
          <a:ln>
            <a:noFill/>
          </a:ln>
        </p:spPr>
        <p:txBody>
          <a:bodyPr anchorCtr="0" anchor="t" bIns="45700" lIns="91425" spcFirstLastPara="1" rIns="91425" wrap="square" tIns="45700">
            <a:spAutoFit/>
          </a:bodyPr>
          <a:lstStyle>
            <a:lvl1pPr indent="-228600" lvl="0" marL="457200" algn="l">
              <a:lnSpc>
                <a:spcPct val="110000"/>
              </a:lnSpc>
              <a:spcBef>
                <a:spcPts val="600"/>
              </a:spcBef>
              <a:spcAft>
                <a:spcPts val="0"/>
              </a:spcAft>
              <a:buClr>
                <a:srgbClr val="CDA6D8"/>
              </a:buClr>
              <a:buSzPts val="2000"/>
              <a:buNone/>
              <a:defRPr b="0" sz="2000">
                <a:solidFill>
                  <a:srgbClr val="CDA6D8"/>
                </a:solidFill>
              </a:defRPr>
            </a:lvl1pPr>
            <a:lvl2pPr indent="-228600" lvl="1" marL="914400" algn="l">
              <a:lnSpc>
                <a:spcPct val="110000"/>
              </a:lnSpc>
              <a:spcBef>
                <a:spcPts val="600"/>
              </a:spcBef>
              <a:spcAft>
                <a:spcPts val="0"/>
              </a:spcAft>
              <a:buClr>
                <a:schemeClr val="dk1"/>
              </a:buClr>
              <a:buSzPts val="1500"/>
              <a:buNone/>
              <a:defRPr b="1" sz="1500"/>
            </a:lvl2pPr>
            <a:lvl3pPr indent="-228600" lvl="2" marL="1371600" algn="l">
              <a:lnSpc>
                <a:spcPct val="110000"/>
              </a:lnSpc>
              <a:spcBef>
                <a:spcPts val="600"/>
              </a:spcBef>
              <a:spcAft>
                <a:spcPts val="0"/>
              </a:spcAft>
              <a:buClr>
                <a:schemeClr val="dk1"/>
              </a:buClr>
              <a:buSzPts val="1350"/>
              <a:buNone/>
              <a:defRPr b="1" sz="1350"/>
            </a:lvl3pPr>
            <a:lvl4pPr indent="-228600" lvl="3" marL="1828800" algn="l">
              <a:lnSpc>
                <a:spcPct val="110000"/>
              </a:lnSpc>
              <a:spcBef>
                <a:spcPts val="600"/>
              </a:spcBef>
              <a:spcAft>
                <a:spcPts val="0"/>
              </a:spcAft>
              <a:buClr>
                <a:schemeClr val="dk1"/>
              </a:buClr>
              <a:buSzPts val="1200"/>
              <a:buNone/>
              <a:defRPr b="1" sz="1200"/>
            </a:lvl4pPr>
            <a:lvl5pPr indent="-228600" lvl="4" marL="2286000" algn="l">
              <a:lnSpc>
                <a:spcPct val="110000"/>
              </a:lnSpc>
              <a:spcBef>
                <a:spcPts val="600"/>
              </a:spcBef>
              <a:spcAft>
                <a:spcPts val="0"/>
              </a:spcAft>
              <a:buClr>
                <a:schemeClr val="dk1"/>
              </a:buClr>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500"/>
              </a:spcBef>
              <a:spcAft>
                <a:spcPts val="0"/>
              </a:spcAft>
              <a:buClr>
                <a:schemeClr val="dk1"/>
              </a:buClr>
              <a:buSzPts val="1200"/>
              <a:buNone/>
              <a:defRPr b="1" sz="1200"/>
            </a:lvl7pPr>
            <a:lvl8pPr indent="-228600" lvl="7" marL="3657600" algn="l">
              <a:lnSpc>
                <a:spcPct val="90000"/>
              </a:lnSpc>
              <a:spcBef>
                <a:spcPts val="500"/>
              </a:spcBef>
              <a:spcAft>
                <a:spcPts val="0"/>
              </a:spcAft>
              <a:buClr>
                <a:schemeClr val="dk1"/>
              </a:buClr>
              <a:buSzPts val="1200"/>
              <a:buNone/>
              <a:defRPr b="1" sz="1200"/>
            </a:lvl8pPr>
            <a:lvl9pPr indent="-228600" lvl="8" marL="4114800" algn="l">
              <a:lnSpc>
                <a:spcPct val="90000"/>
              </a:lnSpc>
              <a:spcBef>
                <a:spcPts val="500"/>
              </a:spcBef>
              <a:spcAft>
                <a:spcPts val="0"/>
              </a:spcAft>
              <a:buClr>
                <a:schemeClr val="dk1"/>
              </a:buClr>
              <a:buSzPts val="1200"/>
              <a:buNone/>
              <a:defRPr b="1" sz="1200"/>
            </a:lvl9pPr>
          </a:lstStyle>
          <a:p/>
        </p:txBody>
      </p:sp>
      <p:sp>
        <p:nvSpPr>
          <p:cNvPr id="202" name="Google Shape;202;p88"/>
          <p:cNvSpPr txBox="1"/>
          <p:nvPr>
            <p:ph type="title"/>
          </p:nvPr>
        </p:nvSpPr>
        <p:spPr>
          <a:xfrm>
            <a:off x="1080000" y="2808466"/>
            <a:ext cx="9910800" cy="58643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3" name="Google Shape;203;p88"/>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ull text">
  <p:cSld name="1_Full text">
    <p:spTree>
      <p:nvGrpSpPr>
        <p:cNvPr id="204" name="Shape 204"/>
        <p:cNvGrpSpPr/>
        <p:nvPr/>
      </p:nvGrpSpPr>
      <p:grpSpPr>
        <a:xfrm>
          <a:off x="0" y="0"/>
          <a:ext cx="0" cy="0"/>
          <a:chOff x="0" y="0"/>
          <a:chExt cx="0" cy="0"/>
        </a:xfrm>
      </p:grpSpPr>
      <p:sp>
        <p:nvSpPr>
          <p:cNvPr id="205" name="Google Shape;205;p89"/>
          <p:cNvSpPr txBox="1"/>
          <p:nvPr>
            <p:ph type="title"/>
          </p:nvPr>
        </p:nvSpPr>
        <p:spPr>
          <a:xfrm>
            <a:off x="720000" y="470647"/>
            <a:ext cx="10740164" cy="972000"/>
          </a:xfrm>
          <a:prstGeom prst="rect">
            <a:avLst/>
          </a:prstGeom>
          <a:noFill/>
          <a:ln>
            <a:noFill/>
          </a:ln>
        </p:spPr>
        <p:txBody>
          <a:bodyPr anchorCtr="0" anchor="t" bIns="45700" lIns="90000"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89"/>
          <p:cNvSpPr txBox="1"/>
          <p:nvPr>
            <p:ph idx="1" type="body"/>
          </p:nvPr>
        </p:nvSpPr>
        <p:spPr>
          <a:xfrm>
            <a:off x="190500" y="1700213"/>
            <a:ext cx="11811000" cy="44656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89"/>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Full chart - Com box bottom_subtitle_question Teal">
  <p:cSld name="3_Full chart - Com box bottom_subtitle_question Teal">
    <p:spTree>
      <p:nvGrpSpPr>
        <p:cNvPr id="208" name="Shape 208"/>
        <p:cNvGrpSpPr/>
        <p:nvPr/>
      </p:nvGrpSpPr>
      <p:grpSpPr>
        <a:xfrm>
          <a:off x="0" y="0"/>
          <a:ext cx="0" cy="0"/>
          <a:chOff x="0" y="0"/>
          <a:chExt cx="0" cy="0"/>
        </a:xfrm>
      </p:grpSpPr>
      <p:sp>
        <p:nvSpPr>
          <p:cNvPr id="209" name="Google Shape;209;p90"/>
          <p:cNvSpPr/>
          <p:nvPr>
            <p:ph idx="2" type="chart"/>
          </p:nvPr>
        </p:nvSpPr>
        <p:spPr>
          <a:xfrm>
            <a:off x="190500" y="1700212"/>
            <a:ext cx="11811000" cy="3889375"/>
          </a:xfrm>
          <a:prstGeom prst="rect">
            <a:avLst/>
          </a:prstGeom>
          <a:noFill/>
          <a:ln>
            <a:noFill/>
          </a:ln>
        </p:spPr>
        <p:txBody>
          <a:bodyPr anchorCtr="0" anchor="t" bIns="45700" lIns="91425" spcFirstLastPara="1" rIns="91425" wrap="square" tIns="45700">
            <a:noAutofit/>
          </a:bodyPr>
          <a:lstStyle>
            <a:lvl1pPr lvl="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0" name="Google Shape;210;p90"/>
          <p:cNvSpPr txBox="1"/>
          <p:nvPr>
            <p:ph idx="1" type="body"/>
          </p:nvPr>
        </p:nvSpPr>
        <p:spPr>
          <a:xfrm>
            <a:off x="190500" y="5589588"/>
            <a:ext cx="11811000" cy="576262"/>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sz="1200">
                <a:solidFill>
                  <a:schemeClr val="dk1"/>
                </a:solidFill>
                <a:latin typeface="Calibri"/>
                <a:ea typeface="Calibri"/>
                <a:cs typeface="Calibri"/>
                <a:sym typeface="Calibri"/>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90"/>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90"/>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213" name="Google Shape;213;p90"/>
          <p:cNvSpPr txBox="1"/>
          <p:nvPr>
            <p:ph idx="3" type="body"/>
          </p:nvPr>
        </p:nvSpPr>
        <p:spPr>
          <a:xfrm>
            <a:off x="180071" y="1376363"/>
            <a:ext cx="11821429" cy="32385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i="1" sz="12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 name="Google Shape;214;p90"/>
          <p:cNvSpPr txBox="1"/>
          <p:nvPr>
            <p:ph idx="4" type="body"/>
          </p:nvPr>
        </p:nvSpPr>
        <p:spPr>
          <a:xfrm>
            <a:off x="188470" y="1016323"/>
            <a:ext cx="11813031" cy="360040"/>
          </a:xfrm>
          <a:prstGeom prst="rect">
            <a:avLst/>
          </a:prstGeom>
          <a:noFill/>
          <a:ln>
            <a:noFill/>
          </a:ln>
        </p:spPr>
        <p:txBody>
          <a:bodyPr anchorCtr="0" anchor="ctr" bIns="45700" lIns="91425" spcFirstLastPara="1" rIns="91425" wrap="square" tIns="45700">
            <a:noAutofit/>
          </a:bodyPr>
          <a:lstStyle>
            <a:lvl1pPr indent="-228600" lvl="0" marL="457200" algn="l">
              <a:lnSpc>
                <a:spcPct val="110000"/>
              </a:lnSpc>
              <a:spcBef>
                <a:spcPts val="600"/>
              </a:spcBef>
              <a:spcAft>
                <a:spcPts val="0"/>
              </a:spcAft>
              <a:buClr>
                <a:schemeClr val="dk1"/>
              </a:buClr>
              <a:buSzPts val="1800"/>
              <a:buNone/>
              <a:defRPr b="0" sz="18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irst Slide - Presentation" showMasterSp="0">
  <p:cSld name="1_First Slide - Presentation">
    <p:bg>
      <p:bgPr>
        <a:solidFill>
          <a:srgbClr val="432B8A"/>
        </a:solidFill>
      </p:bgPr>
    </p:bg>
    <p:spTree>
      <p:nvGrpSpPr>
        <p:cNvPr id="215" name="Shape 215"/>
        <p:cNvGrpSpPr/>
        <p:nvPr/>
      </p:nvGrpSpPr>
      <p:grpSpPr>
        <a:xfrm>
          <a:off x="0" y="0"/>
          <a:ext cx="0" cy="0"/>
          <a:chOff x="0" y="0"/>
          <a:chExt cx="0" cy="0"/>
        </a:xfrm>
      </p:grpSpPr>
      <p:pic>
        <p:nvPicPr>
          <p:cNvPr id="216" name="Google Shape;216;p91"/>
          <p:cNvPicPr preferRelativeResize="0"/>
          <p:nvPr/>
        </p:nvPicPr>
        <p:blipFill rotWithShape="1">
          <a:blip r:embed="rId2">
            <a:alphaModFix/>
          </a:blip>
          <a:srcRect b="0" l="0" r="0" t="0"/>
          <a:stretch/>
        </p:blipFill>
        <p:spPr>
          <a:xfrm>
            <a:off x="6753225" y="0"/>
            <a:ext cx="5124450" cy="6858000"/>
          </a:xfrm>
          <a:prstGeom prst="rect">
            <a:avLst/>
          </a:prstGeom>
          <a:noFill/>
          <a:ln>
            <a:noFill/>
          </a:ln>
        </p:spPr>
      </p:pic>
      <p:sp>
        <p:nvSpPr>
          <p:cNvPr id="217" name="Google Shape;217;p91"/>
          <p:cNvSpPr txBox="1"/>
          <p:nvPr>
            <p:ph idx="1" type="body"/>
          </p:nvPr>
        </p:nvSpPr>
        <p:spPr>
          <a:xfrm>
            <a:off x="1889799" y="1543288"/>
            <a:ext cx="8160001" cy="360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chemeClr val="lt1"/>
              </a:buClr>
              <a:buSzPts val="1800"/>
              <a:buChar char="•"/>
              <a:defRPr sz="1800">
                <a:solidFill>
                  <a:schemeClr val="lt1"/>
                </a:solidFill>
                <a:latin typeface="Arial"/>
                <a:ea typeface="Arial"/>
                <a:cs typeface="Arial"/>
                <a:sym typeface="Aria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91"/>
          <p:cNvSpPr txBox="1"/>
          <p:nvPr/>
        </p:nvSpPr>
        <p:spPr>
          <a:xfrm>
            <a:off x="4722471" y="2627453"/>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91"/>
          <p:cNvSpPr txBox="1"/>
          <p:nvPr>
            <p:ph idx="2" type="body"/>
          </p:nvPr>
        </p:nvSpPr>
        <p:spPr>
          <a:xfrm>
            <a:off x="1889799" y="3476505"/>
            <a:ext cx="8160000" cy="369332"/>
          </a:xfrm>
          <a:prstGeom prst="rect">
            <a:avLst/>
          </a:prstGeom>
          <a:noFill/>
          <a:ln>
            <a:noFill/>
          </a:ln>
        </p:spPr>
        <p:txBody>
          <a:bodyPr anchorCtr="0" anchor="t" bIns="45700" lIns="91425" spcFirstLastPara="1" rIns="91425" wrap="square" tIns="45700">
            <a:spAutoFit/>
          </a:bodyPr>
          <a:lstStyle>
            <a:lvl1pPr indent="-342900" lvl="0" marL="457200" algn="l">
              <a:lnSpc>
                <a:spcPct val="100000"/>
              </a:lnSpc>
              <a:spcBef>
                <a:spcPts val="600"/>
              </a:spcBef>
              <a:spcAft>
                <a:spcPts val="0"/>
              </a:spcAft>
              <a:buClr>
                <a:schemeClr val="lt1"/>
              </a:buClr>
              <a:buSzPts val="1800"/>
              <a:buChar char="•"/>
              <a:defRPr sz="1800">
                <a:solidFill>
                  <a:schemeClr val="lt1"/>
                </a:solidFill>
                <a:latin typeface="Arial"/>
                <a:ea typeface="Arial"/>
                <a:cs typeface="Arial"/>
                <a:sym typeface="Aria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91"/>
          <p:cNvSpPr txBox="1"/>
          <p:nvPr>
            <p:ph type="title"/>
          </p:nvPr>
        </p:nvSpPr>
        <p:spPr>
          <a:xfrm>
            <a:off x="1889799" y="1903288"/>
            <a:ext cx="8160001" cy="1543288"/>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lt1"/>
              </a:buClr>
              <a:buSzPts val="4800"/>
              <a:buFont typeface="Arial"/>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21" name="Google Shape;221;p91"/>
          <p:cNvPicPr preferRelativeResize="0"/>
          <p:nvPr/>
        </p:nvPicPr>
        <p:blipFill rotWithShape="1">
          <a:blip r:embed="rId3">
            <a:alphaModFix/>
          </a:blip>
          <a:srcRect b="0" l="0" r="0" t="0"/>
          <a:stretch/>
        </p:blipFill>
        <p:spPr>
          <a:xfrm>
            <a:off x="1870530" y="5022000"/>
            <a:ext cx="2029968" cy="472983"/>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 Report" showMasterSp="0">
  <p:cSld name="First Slide - Report">
    <p:spTree>
      <p:nvGrpSpPr>
        <p:cNvPr id="222" name="Shape 222"/>
        <p:cNvGrpSpPr/>
        <p:nvPr/>
      </p:nvGrpSpPr>
      <p:grpSpPr>
        <a:xfrm>
          <a:off x="0" y="0"/>
          <a:ext cx="0" cy="0"/>
          <a:chOff x="0" y="0"/>
          <a:chExt cx="0" cy="0"/>
        </a:xfrm>
      </p:grpSpPr>
      <p:pic>
        <p:nvPicPr>
          <p:cNvPr id="223" name="Google Shape;223;p92"/>
          <p:cNvPicPr preferRelativeResize="0"/>
          <p:nvPr/>
        </p:nvPicPr>
        <p:blipFill rotWithShape="1">
          <a:blip r:embed="rId2">
            <a:alphaModFix/>
          </a:blip>
          <a:srcRect b="0" l="0" r="0" t="0"/>
          <a:stretch/>
        </p:blipFill>
        <p:spPr>
          <a:xfrm>
            <a:off x="6993858" y="6064"/>
            <a:ext cx="4771571" cy="6858000"/>
          </a:xfrm>
          <a:prstGeom prst="rect">
            <a:avLst/>
          </a:prstGeom>
          <a:noFill/>
          <a:ln>
            <a:noFill/>
          </a:ln>
        </p:spPr>
      </p:pic>
      <p:sp>
        <p:nvSpPr>
          <p:cNvPr id="224" name="Google Shape;224;p92"/>
          <p:cNvSpPr/>
          <p:nvPr>
            <p:ph idx="2" type="pic"/>
          </p:nvPr>
        </p:nvSpPr>
        <p:spPr>
          <a:xfrm>
            <a:off x="1870530" y="4743779"/>
            <a:ext cx="2232000" cy="1022400"/>
          </a:xfrm>
          <a:prstGeom prst="rect">
            <a:avLst/>
          </a:prstGeom>
          <a:noFill/>
          <a:ln>
            <a:noFill/>
          </a:ln>
        </p:spPr>
      </p:sp>
      <p:sp>
        <p:nvSpPr>
          <p:cNvPr id="225" name="Google Shape;225;p92"/>
          <p:cNvSpPr txBox="1"/>
          <p:nvPr>
            <p:ph idx="1" type="body"/>
          </p:nvPr>
        </p:nvSpPr>
        <p:spPr>
          <a:xfrm>
            <a:off x="1870530" y="2394514"/>
            <a:ext cx="8160001" cy="3600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600"/>
              </a:spcBef>
              <a:spcAft>
                <a:spcPts val="0"/>
              </a:spcAft>
              <a:buClr>
                <a:srgbClr val="332C41"/>
              </a:buClr>
              <a:buSzPts val="1800"/>
              <a:buChar char="•"/>
              <a:defRPr sz="1800">
                <a:solidFill>
                  <a:srgbClr val="332C41"/>
                </a:solidFill>
                <a:latin typeface="Arial"/>
                <a:ea typeface="Arial"/>
                <a:cs typeface="Arial"/>
                <a:sym typeface="Aria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92"/>
          <p:cNvSpPr txBox="1"/>
          <p:nvPr>
            <p:ph type="title"/>
          </p:nvPr>
        </p:nvSpPr>
        <p:spPr>
          <a:xfrm>
            <a:off x="1870530" y="2781227"/>
            <a:ext cx="8160000" cy="1533638"/>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Clr>
                <a:schemeClr val="dk2"/>
              </a:buClr>
              <a:buSzPts val="4800"/>
              <a:buFont typeface="Arial"/>
              <a:buNone/>
              <a:defRPr b="1" sz="4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27" name="Google Shape;227;p92"/>
          <p:cNvPicPr preferRelativeResize="0"/>
          <p:nvPr/>
        </p:nvPicPr>
        <p:blipFill rotWithShape="1">
          <a:blip r:embed="rId3">
            <a:alphaModFix/>
          </a:blip>
          <a:srcRect b="0" l="0" r="0" t="0"/>
          <a:stretch/>
        </p:blipFill>
        <p:spPr>
          <a:xfrm>
            <a:off x="1870530" y="1533601"/>
            <a:ext cx="2029968" cy="472983"/>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Single Chart">
  <p:cSld name="1 Single Chart">
    <p:spTree>
      <p:nvGrpSpPr>
        <p:cNvPr id="228" name="Shape 228"/>
        <p:cNvGrpSpPr/>
        <p:nvPr/>
      </p:nvGrpSpPr>
      <p:grpSpPr>
        <a:xfrm>
          <a:off x="0" y="0"/>
          <a:ext cx="0" cy="0"/>
          <a:chOff x="0" y="0"/>
          <a:chExt cx="0" cy="0"/>
        </a:xfrm>
      </p:grpSpPr>
      <p:sp>
        <p:nvSpPr>
          <p:cNvPr id="229" name="Google Shape;229;p93"/>
          <p:cNvSpPr/>
          <p:nvPr>
            <p:ph idx="2" type="chart"/>
          </p:nvPr>
        </p:nvSpPr>
        <p:spPr>
          <a:xfrm>
            <a:off x="777600" y="1873000"/>
            <a:ext cx="10634400"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0" name="Google Shape;230;p93"/>
          <p:cNvSpPr txBox="1"/>
          <p:nvPr>
            <p:ph idx="1" type="body"/>
          </p:nvPr>
        </p:nvSpPr>
        <p:spPr>
          <a:xfrm>
            <a:off x="777600" y="1528334"/>
            <a:ext cx="10634400"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93"/>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2" name="Google Shape;232;p93"/>
          <p:cNvSpPr txBox="1"/>
          <p:nvPr>
            <p:ph idx="11" type="ftr"/>
          </p:nvPr>
        </p:nvSpPr>
        <p:spPr>
          <a:xfrm>
            <a:off x="826238" y="6437376"/>
            <a:ext cx="10634400" cy="283464"/>
          </a:xfrm>
          <a:prstGeom prst="rect">
            <a:avLst/>
          </a:prstGeom>
          <a:noFill/>
          <a:ln>
            <a:noFill/>
          </a:ln>
        </p:spPr>
        <p:txBody>
          <a:bodyPr anchorCtr="0" anchor="b" bIns="0" lIns="91425" spcFirstLastPara="1" rIns="91425" wrap="square" tIns="0">
            <a:noAutofit/>
          </a:bodyPr>
          <a:lstStyle>
            <a:lvl1pPr lvl="0" algn="l">
              <a:spcBef>
                <a:spcPts val="0"/>
              </a:spcBef>
              <a:spcAft>
                <a:spcPts val="0"/>
              </a:spcAft>
              <a:buSzPts val="1400"/>
              <a:buNone/>
              <a:defRPr sz="800">
                <a:solidFill>
                  <a:srgbClr val="888A9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1394">
          <p15:clr>
            <a:srgbClr val="FBAE40"/>
          </p15:clr>
        </p15:guide>
        <p15:guide id="2" orient="horz" pos="382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harts">
  <p:cSld name="2 Charts">
    <p:spTree>
      <p:nvGrpSpPr>
        <p:cNvPr id="233" name="Shape 233"/>
        <p:cNvGrpSpPr/>
        <p:nvPr/>
      </p:nvGrpSpPr>
      <p:grpSpPr>
        <a:xfrm>
          <a:off x="0" y="0"/>
          <a:ext cx="0" cy="0"/>
          <a:chOff x="0" y="0"/>
          <a:chExt cx="0" cy="0"/>
        </a:xfrm>
      </p:grpSpPr>
      <p:sp>
        <p:nvSpPr>
          <p:cNvPr id="234" name="Google Shape;234;p94"/>
          <p:cNvSpPr/>
          <p:nvPr>
            <p:ph idx="2" type="chart"/>
          </p:nvPr>
        </p:nvSpPr>
        <p:spPr>
          <a:xfrm>
            <a:off x="777600" y="1838396"/>
            <a:ext cx="5180750"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5" name="Google Shape;235;p94"/>
          <p:cNvSpPr/>
          <p:nvPr>
            <p:ph idx="3" type="chart"/>
          </p:nvPr>
        </p:nvSpPr>
        <p:spPr>
          <a:xfrm>
            <a:off x="6231250" y="1838870"/>
            <a:ext cx="5180750"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6" name="Google Shape;236;p94"/>
          <p:cNvSpPr txBox="1"/>
          <p:nvPr>
            <p:ph idx="1" type="body"/>
          </p:nvPr>
        </p:nvSpPr>
        <p:spPr>
          <a:xfrm>
            <a:off x="777600" y="1511032"/>
            <a:ext cx="5180750"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94"/>
          <p:cNvSpPr txBox="1"/>
          <p:nvPr>
            <p:ph idx="4" type="body"/>
          </p:nvPr>
        </p:nvSpPr>
        <p:spPr>
          <a:xfrm>
            <a:off x="6231250" y="1511032"/>
            <a:ext cx="5180750"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94"/>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94"/>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1394">
          <p15:clr>
            <a:srgbClr val="FBAE40"/>
          </p15:clr>
        </p15:guide>
        <p15:guide id="2" orient="horz" pos="3828">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1 col">
  <p:cSld name="Text - 1 col">
    <p:spTree>
      <p:nvGrpSpPr>
        <p:cNvPr id="240" name="Shape 240"/>
        <p:cNvGrpSpPr/>
        <p:nvPr/>
      </p:nvGrpSpPr>
      <p:grpSpPr>
        <a:xfrm>
          <a:off x="0" y="0"/>
          <a:ext cx="0" cy="0"/>
          <a:chOff x="0" y="0"/>
          <a:chExt cx="0" cy="0"/>
        </a:xfrm>
      </p:grpSpPr>
      <p:sp>
        <p:nvSpPr>
          <p:cNvPr id="241" name="Google Shape;241;p95"/>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95"/>
          <p:cNvSpPr txBox="1"/>
          <p:nvPr>
            <p:ph idx="1" type="body"/>
          </p:nvPr>
        </p:nvSpPr>
        <p:spPr>
          <a:xfrm>
            <a:off x="777600" y="1961147"/>
            <a:ext cx="10634472" cy="1077218"/>
          </a:xfrm>
          <a:prstGeom prst="rect">
            <a:avLst/>
          </a:prstGeom>
          <a:noFill/>
          <a:ln>
            <a:noFill/>
          </a:ln>
        </p:spPr>
        <p:txBody>
          <a:bodyPr anchorCtr="0" anchor="t" bIns="45700" lIns="91425" spcFirstLastPara="1" rIns="91425" wrap="square" tIns="45700">
            <a:spAutoFit/>
          </a:bodyPr>
          <a:lstStyle>
            <a:lvl1pPr indent="-635000" lvl="0" marL="457200" algn="l">
              <a:lnSpc>
                <a:spcPct val="100000"/>
              </a:lnSpc>
              <a:spcBef>
                <a:spcPts val="0"/>
              </a:spcBef>
              <a:spcAft>
                <a:spcPts val="0"/>
              </a:spcAft>
              <a:buClr>
                <a:srgbClr val="9A4DB0"/>
              </a:buClr>
              <a:buSzPts val="6400"/>
              <a:buChar char="•"/>
              <a:defRPr b="1" sz="6400">
                <a:solidFill>
                  <a:srgbClr val="9A4DB0"/>
                </a:solidFill>
                <a:latin typeface="Calibri"/>
                <a:ea typeface="Calibri"/>
                <a:cs typeface="Calibri"/>
                <a:sym typeface="Calibri"/>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95"/>
          <p:cNvSpPr txBox="1"/>
          <p:nvPr>
            <p:ph idx="2" type="body"/>
          </p:nvPr>
        </p:nvSpPr>
        <p:spPr>
          <a:xfrm>
            <a:off x="777600" y="3260038"/>
            <a:ext cx="10634472" cy="1089529"/>
          </a:xfrm>
          <a:prstGeom prst="rect">
            <a:avLst/>
          </a:prstGeom>
          <a:noFill/>
          <a:ln>
            <a:noFill/>
          </a:ln>
        </p:spPr>
        <p:txBody>
          <a:bodyPr anchorCtr="0" anchor="t" bIns="45700" lIns="91425" spcFirstLastPara="1" rIns="91425" wrap="square" tIns="45700">
            <a:spAutoFit/>
          </a:bodyPr>
          <a:lstStyle>
            <a:lvl1pPr indent="-381000" lvl="0" marL="457200" algn="l">
              <a:lnSpc>
                <a:spcPct val="110000"/>
              </a:lnSpc>
              <a:spcBef>
                <a:spcPts val="600"/>
              </a:spcBef>
              <a:spcAft>
                <a:spcPts val="0"/>
              </a:spcAft>
              <a:buClr>
                <a:schemeClr val="dk1"/>
              </a:buClr>
              <a:buSzPts val="2400"/>
              <a:buChar char="•"/>
              <a:defRPr sz="2400">
                <a:solidFill>
                  <a:schemeClr val="dk1"/>
                </a:solidFill>
                <a:latin typeface="Arial"/>
                <a:ea typeface="Arial"/>
                <a:cs typeface="Arial"/>
                <a:sym typeface="Arial"/>
              </a:defRPr>
            </a:lvl1pPr>
            <a:lvl2pPr indent="-381000" lvl="1" marL="914400" algn="l">
              <a:lnSpc>
                <a:spcPct val="110000"/>
              </a:lnSpc>
              <a:spcBef>
                <a:spcPts val="600"/>
              </a:spcBef>
              <a:spcAft>
                <a:spcPts val="0"/>
              </a:spcAft>
              <a:buClr>
                <a:srgbClr val="332C41"/>
              </a:buClr>
              <a:buSzPts val="2400"/>
              <a:buChar char="•"/>
              <a:defRPr sz="2400">
                <a:solidFill>
                  <a:srgbClr val="332C41"/>
                </a:solidFill>
                <a:latin typeface="Arial"/>
                <a:ea typeface="Arial"/>
                <a:cs typeface="Arial"/>
                <a:sym typeface="Arial"/>
              </a:defRPr>
            </a:lvl2pPr>
            <a:lvl3pPr indent="-381000" lvl="2" marL="1371600" algn="l">
              <a:lnSpc>
                <a:spcPct val="110000"/>
              </a:lnSpc>
              <a:spcBef>
                <a:spcPts val="600"/>
              </a:spcBef>
              <a:spcAft>
                <a:spcPts val="0"/>
              </a:spcAft>
              <a:buClr>
                <a:srgbClr val="332C41"/>
              </a:buClr>
              <a:buSzPts val="2400"/>
              <a:buChar char="•"/>
              <a:defRPr sz="2400">
                <a:solidFill>
                  <a:srgbClr val="332C41"/>
                </a:solidFill>
                <a:latin typeface="Arial"/>
                <a:ea typeface="Arial"/>
                <a:cs typeface="Arial"/>
                <a:sym typeface="Arial"/>
              </a:defRPr>
            </a:lvl3pPr>
            <a:lvl4pPr indent="-381000" lvl="3" marL="1828800" algn="l">
              <a:lnSpc>
                <a:spcPct val="110000"/>
              </a:lnSpc>
              <a:spcBef>
                <a:spcPts val="600"/>
              </a:spcBef>
              <a:spcAft>
                <a:spcPts val="0"/>
              </a:spcAft>
              <a:buClr>
                <a:srgbClr val="332C41"/>
              </a:buClr>
              <a:buSzPts val="2400"/>
              <a:buChar char="•"/>
              <a:defRPr sz="2400">
                <a:solidFill>
                  <a:srgbClr val="332C41"/>
                </a:solidFill>
                <a:latin typeface="Arial"/>
                <a:ea typeface="Arial"/>
                <a:cs typeface="Arial"/>
                <a:sym typeface="Arial"/>
              </a:defRPr>
            </a:lvl4pPr>
            <a:lvl5pPr indent="-381000" lvl="4" marL="2286000" algn="l">
              <a:lnSpc>
                <a:spcPct val="110000"/>
              </a:lnSpc>
              <a:spcBef>
                <a:spcPts val="600"/>
              </a:spcBef>
              <a:spcAft>
                <a:spcPts val="0"/>
              </a:spcAft>
              <a:buClr>
                <a:srgbClr val="332C41"/>
              </a:buClr>
              <a:buSzPts val="2400"/>
              <a:buChar char="•"/>
              <a:defRPr sz="2400">
                <a:solidFill>
                  <a:srgbClr val="332C4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95"/>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type="title">
  <p:cSld name="TITLE">
    <p:spTree>
      <p:nvGrpSpPr>
        <p:cNvPr id="27" name="Shape 27"/>
        <p:cNvGrpSpPr/>
        <p:nvPr/>
      </p:nvGrpSpPr>
      <p:grpSpPr>
        <a:xfrm>
          <a:off x="0" y="0"/>
          <a:ext cx="0" cy="0"/>
          <a:chOff x="0" y="0"/>
          <a:chExt cx="0" cy="0"/>
        </a:xfrm>
      </p:grpSpPr>
      <p:sp>
        <p:nvSpPr>
          <p:cNvPr id="28" name="Google Shape;28;p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002147"/>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110000"/>
              </a:lnSpc>
              <a:spcBef>
                <a:spcPts val="600"/>
              </a:spcBef>
              <a:spcAft>
                <a:spcPts val="0"/>
              </a:spcAft>
              <a:buClr>
                <a:schemeClr val="dk1"/>
              </a:buClr>
              <a:buSzPts val="2400"/>
              <a:buNone/>
              <a:defRPr sz="2400"/>
            </a:lvl1pPr>
            <a:lvl2pPr lvl="1" algn="ctr">
              <a:lnSpc>
                <a:spcPct val="110000"/>
              </a:lnSpc>
              <a:spcBef>
                <a:spcPts val="600"/>
              </a:spcBef>
              <a:spcAft>
                <a:spcPts val="0"/>
              </a:spcAft>
              <a:buClr>
                <a:schemeClr val="dk1"/>
              </a:buClr>
              <a:buSzPts val="2000"/>
              <a:buNone/>
              <a:defRPr sz="2000"/>
            </a:lvl2pPr>
            <a:lvl3pPr lvl="2" algn="ctr">
              <a:lnSpc>
                <a:spcPct val="110000"/>
              </a:lnSpc>
              <a:spcBef>
                <a:spcPts val="600"/>
              </a:spcBef>
              <a:spcAft>
                <a:spcPts val="0"/>
              </a:spcAft>
              <a:buClr>
                <a:schemeClr val="dk1"/>
              </a:buClr>
              <a:buSzPts val="1800"/>
              <a:buNone/>
              <a:defRPr sz="1800"/>
            </a:lvl3pPr>
            <a:lvl4pPr lvl="3" algn="ctr">
              <a:lnSpc>
                <a:spcPct val="110000"/>
              </a:lnSpc>
              <a:spcBef>
                <a:spcPts val="600"/>
              </a:spcBef>
              <a:spcAft>
                <a:spcPts val="0"/>
              </a:spcAft>
              <a:buClr>
                <a:schemeClr val="dk1"/>
              </a:buClr>
              <a:buSzPts val="1600"/>
              <a:buNone/>
              <a:defRPr sz="1600"/>
            </a:lvl4pPr>
            <a:lvl5pPr lvl="4" algn="ctr">
              <a:lnSpc>
                <a:spcPct val="110000"/>
              </a:lnSpc>
              <a:spcBef>
                <a:spcPts val="6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65"/>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1" name="Google Shape;31;p65"/>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harts">
  <p:cSld name="3 Charts">
    <p:spTree>
      <p:nvGrpSpPr>
        <p:cNvPr id="245" name="Shape 245"/>
        <p:cNvGrpSpPr/>
        <p:nvPr/>
      </p:nvGrpSpPr>
      <p:grpSpPr>
        <a:xfrm>
          <a:off x="0" y="0"/>
          <a:ext cx="0" cy="0"/>
          <a:chOff x="0" y="0"/>
          <a:chExt cx="0" cy="0"/>
        </a:xfrm>
      </p:grpSpPr>
      <p:sp>
        <p:nvSpPr>
          <p:cNvPr id="246" name="Google Shape;246;p96"/>
          <p:cNvSpPr/>
          <p:nvPr>
            <p:ph idx="2" type="chart"/>
          </p:nvPr>
        </p:nvSpPr>
        <p:spPr>
          <a:xfrm>
            <a:off x="777600" y="1811532"/>
            <a:ext cx="3311999"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7" name="Google Shape;247;p96"/>
          <p:cNvSpPr txBox="1"/>
          <p:nvPr>
            <p:ph idx="1" type="body"/>
          </p:nvPr>
        </p:nvSpPr>
        <p:spPr>
          <a:xfrm>
            <a:off x="777600" y="1497600"/>
            <a:ext cx="3311999"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 name="Google Shape;248;p96"/>
          <p:cNvSpPr/>
          <p:nvPr>
            <p:ph idx="3" type="chart"/>
          </p:nvPr>
        </p:nvSpPr>
        <p:spPr>
          <a:xfrm>
            <a:off x="4438799" y="1811532"/>
            <a:ext cx="3311999"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49" name="Google Shape;249;p96"/>
          <p:cNvSpPr txBox="1"/>
          <p:nvPr>
            <p:ph idx="4" type="body"/>
          </p:nvPr>
        </p:nvSpPr>
        <p:spPr>
          <a:xfrm>
            <a:off x="4438800" y="1497600"/>
            <a:ext cx="3311999"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96"/>
          <p:cNvSpPr/>
          <p:nvPr>
            <p:ph idx="5" type="chart"/>
          </p:nvPr>
        </p:nvSpPr>
        <p:spPr>
          <a:xfrm>
            <a:off x="8099998" y="1811532"/>
            <a:ext cx="3311999" cy="3600000"/>
          </a:xfrm>
          <a:prstGeom prst="rect">
            <a:avLst/>
          </a:prstGeom>
          <a:noFill/>
          <a:ln>
            <a:noFill/>
          </a:ln>
        </p:spPr>
        <p:txBody>
          <a:bodyPr anchorCtr="0" anchor="t" bIns="45700" lIns="91425" spcFirstLastPara="1" rIns="91425" wrap="square" tIns="45700">
            <a:normAutofit/>
          </a:bodyPr>
          <a:lstStyle>
            <a:lvl1pPr lvl="0" marR="0" rtl="0" algn="l">
              <a:lnSpc>
                <a:spcPct val="110000"/>
              </a:lnSpc>
              <a:spcBef>
                <a:spcPts val="6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1pPr>
            <a:lvl2pPr lvl="1"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lvl="2"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lvl="3"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1" name="Google Shape;251;p96"/>
          <p:cNvSpPr txBox="1"/>
          <p:nvPr>
            <p:ph idx="6" type="body"/>
          </p:nvPr>
        </p:nvSpPr>
        <p:spPr>
          <a:xfrm>
            <a:off x="8100001" y="1497600"/>
            <a:ext cx="3311999"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96"/>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96"/>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1394">
          <p15:clr>
            <a:srgbClr val="FBAE40"/>
          </p15:clr>
        </p15:guide>
        <p15:guide id="2" orient="horz" pos="382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Table">
  <p:cSld name="1 Table">
    <p:spTree>
      <p:nvGrpSpPr>
        <p:cNvPr id="254" name="Shape 254"/>
        <p:cNvGrpSpPr/>
        <p:nvPr/>
      </p:nvGrpSpPr>
      <p:grpSpPr>
        <a:xfrm>
          <a:off x="0" y="0"/>
          <a:ext cx="0" cy="0"/>
          <a:chOff x="0" y="0"/>
          <a:chExt cx="0" cy="0"/>
        </a:xfrm>
      </p:grpSpPr>
      <p:sp>
        <p:nvSpPr>
          <p:cNvPr id="255" name="Google Shape;255;p97"/>
          <p:cNvSpPr txBox="1"/>
          <p:nvPr>
            <p:ph idx="1" type="body"/>
          </p:nvPr>
        </p:nvSpPr>
        <p:spPr>
          <a:xfrm>
            <a:off x="777600" y="1528334"/>
            <a:ext cx="10634400" cy="313932"/>
          </a:xfrm>
          <a:prstGeom prst="rect">
            <a:avLst/>
          </a:prstGeom>
          <a:solidFill>
            <a:srgbClr val="F7F6FB"/>
          </a:solidFill>
          <a:ln>
            <a:noFill/>
          </a:ln>
        </p:spPr>
        <p:txBody>
          <a:bodyPr anchorCtr="0" anchor="ctr" bIns="45700" lIns="91425" spcFirstLastPara="1" rIns="91425" wrap="square" tIns="45700">
            <a:spAutoFit/>
          </a:bodyPr>
          <a:lstStyle>
            <a:lvl1pPr indent="-330200" lvl="0" marL="457200" algn="ctr">
              <a:lnSpc>
                <a:spcPct val="110000"/>
              </a:lnSpc>
              <a:spcBef>
                <a:spcPts val="600"/>
              </a:spcBef>
              <a:spcAft>
                <a:spcPts val="0"/>
              </a:spcAft>
              <a:buClr>
                <a:schemeClr val="dk1"/>
              </a:buClr>
              <a:buSzPts val="1600"/>
              <a:buChar char="•"/>
              <a:defRPr b="1" sz="16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97"/>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97"/>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1394">
          <p15:clr>
            <a:srgbClr val="FBAE40"/>
          </p15:clr>
        </p15:guide>
        <p15:guide id="2" orient="horz" pos="382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Image">
  <p:cSld name="Content with Image">
    <p:spTree>
      <p:nvGrpSpPr>
        <p:cNvPr id="258" name="Shape 258"/>
        <p:cNvGrpSpPr/>
        <p:nvPr/>
      </p:nvGrpSpPr>
      <p:grpSpPr>
        <a:xfrm>
          <a:off x="0" y="0"/>
          <a:ext cx="0" cy="0"/>
          <a:chOff x="0" y="0"/>
          <a:chExt cx="0" cy="0"/>
        </a:xfrm>
      </p:grpSpPr>
      <p:sp>
        <p:nvSpPr>
          <p:cNvPr id="259" name="Google Shape;259;p98"/>
          <p:cNvSpPr/>
          <p:nvPr>
            <p:ph idx="2" type="pic"/>
          </p:nvPr>
        </p:nvSpPr>
        <p:spPr>
          <a:xfrm>
            <a:off x="777599" y="1985211"/>
            <a:ext cx="5185785" cy="3922294"/>
          </a:xfrm>
          <a:prstGeom prst="rect">
            <a:avLst/>
          </a:prstGeom>
          <a:noFill/>
          <a:ln>
            <a:noFill/>
          </a:ln>
        </p:spPr>
      </p:sp>
      <p:sp>
        <p:nvSpPr>
          <p:cNvPr id="260" name="Google Shape;260;p98"/>
          <p:cNvSpPr txBox="1"/>
          <p:nvPr>
            <p:ph idx="1" type="body"/>
          </p:nvPr>
        </p:nvSpPr>
        <p:spPr>
          <a:xfrm>
            <a:off x="6207634" y="1985211"/>
            <a:ext cx="5206767" cy="3922294"/>
          </a:xfrm>
          <a:prstGeom prst="rect">
            <a:avLst/>
          </a:prstGeom>
          <a:noFill/>
          <a:ln>
            <a:noFill/>
          </a:ln>
        </p:spPr>
        <p:txBody>
          <a:bodyPr anchorCtr="0" anchor="t" bIns="45700" lIns="91425" spcFirstLastPara="1" rIns="91425" wrap="square" tIns="45700">
            <a:noAutofit/>
          </a:bodyPr>
          <a:lstStyle>
            <a:lvl1pPr indent="-381000" lvl="0" marL="457200" algn="l">
              <a:lnSpc>
                <a:spcPct val="110000"/>
              </a:lnSpc>
              <a:spcBef>
                <a:spcPts val="600"/>
              </a:spcBef>
              <a:spcAft>
                <a:spcPts val="0"/>
              </a:spcAft>
              <a:buClr>
                <a:schemeClr val="dk2"/>
              </a:buClr>
              <a:buSzPts val="2400"/>
              <a:buChar char="•"/>
              <a:defRPr sz="2400">
                <a:solidFill>
                  <a:schemeClr val="dk2"/>
                </a:solidFill>
                <a:latin typeface="Calibri"/>
                <a:ea typeface="Calibri"/>
                <a:cs typeface="Calibri"/>
                <a:sym typeface="Calibri"/>
              </a:defRPr>
            </a:lvl1pPr>
            <a:lvl2pPr indent="-342900" lvl="1" marL="914400" algn="l">
              <a:lnSpc>
                <a:spcPct val="110000"/>
              </a:lnSpc>
              <a:spcBef>
                <a:spcPts val="600"/>
              </a:spcBef>
              <a:spcAft>
                <a:spcPts val="0"/>
              </a:spcAft>
              <a:buClr>
                <a:schemeClr val="dk2"/>
              </a:buClr>
              <a:buSzPts val="1800"/>
              <a:buChar char="•"/>
              <a:defRPr sz="1800">
                <a:solidFill>
                  <a:schemeClr val="dk2"/>
                </a:solidFill>
                <a:latin typeface="Calibri"/>
                <a:ea typeface="Calibri"/>
                <a:cs typeface="Calibri"/>
                <a:sym typeface="Calibri"/>
              </a:defRPr>
            </a:lvl2pPr>
            <a:lvl3pPr indent="-317500" lvl="2" marL="1371600" algn="l">
              <a:lnSpc>
                <a:spcPct val="110000"/>
              </a:lnSpc>
              <a:spcBef>
                <a:spcPts val="600"/>
              </a:spcBef>
              <a:spcAft>
                <a:spcPts val="0"/>
              </a:spcAft>
              <a:buClr>
                <a:schemeClr val="dk2"/>
              </a:buClr>
              <a:buSzPts val="1400"/>
              <a:buChar char="•"/>
              <a:defRPr>
                <a:solidFill>
                  <a:schemeClr val="dk2"/>
                </a:solidFill>
                <a:latin typeface="Calibri"/>
                <a:ea typeface="Calibri"/>
                <a:cs typeface="Calibri"/>
                <a:sym typeface="Calibri"/>
              </a:defRPr>
            </a:lvl3pPr>
            <a:lvl4pPr indent="-317500" lvl="3" marL="1828800" algn="l">
              <a:lnSpc>
                <a:spcPct val="110000"/>
              </a:lnSpc>
              <a:spcBef>
                <a:spcPts val="600"/>
              </a:spcBef>
              <a:spcAft>
                <a:spcPts val="0"/>
              </a:spcAft>
              <a:buClr>
                <a:schemeClr val="dk2"/>
              </a:buClr>
              <a:buSzPts val="1400"/>
              <a:buChar char="•"/>
              <a:defRPr>
                <a:solidFill>
                  <a:schemeClr val="dk2"/>
                </a:solidFill>
                <a:latin typeface="Calibri"/>
                <a:ea typeface="Calibri"/>
                <a:cs typeface="Calibri"/>
                <a:sym typeface="Calibri"/>
              </a:defRPr>
            </a:lvl4pPr>
            <a:lvl5pPr indent="-317500" lvl="4" marL="2286000" algn="l">
              <a:lnSpc>
                <a:spcPct val="110000"/>
              </a:lnSpc>
              <a:spcBef>
                <a:spcPts val="600"/>
              </a:spcBef>
              <a:spcAft>
                <a:spcPts val="0"/>
              </a:spcAft>
              <a:buClr>
                <a:schemeClr val="dk2"/>
              </a:buClr>
              <a:buSzPts val="1400"/>
              <a:buChar char="•"/>
              <a:defRPr>
                <a:solidFill>
                  <a:schemeClr val="dk2"/>
                </a:solidFill>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98"/>
          <p:cNvSpPr txBox="1"/>
          <p:nvPr>
            <p:ph idx="3" type="body"/>
          </p:nvPr>
        </p:nvSpPr>
        <p:spPr>
          <a:xfrm>
            <a:off x="777599" y="1501999"/>
            <a:ext cx="10636803" cy="483212"/>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600"/>
              </a:spcBef>
              <a:spcAft>
                <a:spcPts val="0"/>
              </a:spcAft>
              <a:buClr>
                <a:schemeClr val="dk2"/>
              </a:buClr>
              <a:buSzPts val="1800"/>
              <a:buChar char="•"/>
              <a:defRPr sz="1800">
                <a:solidFill>
                  <a:schemeClr val="dk2"/>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98"/>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98"/>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imple - 1 - Violet" showMasterSp="0">
  <p:cSld name="Slide Simple - 1 - Violet">
    <p:bg>
      <p:bgPr>
        <a:solidFill>
          <a:srgbClr val="7C64C3"/>
        </a:solidFill>
      </p:bgPr>
    </p:bg>
    <p:spTree>
      <p:nvGrpSpPr>
        <p:cNvPr id="264" name="Shape 264"/>
        <p:cNvGrpSpPr/>
        <p:nvPr/>
      </p:nvGrpSpPr>
      <p:grpSpPr>
        <a:xfrm>
          <a:off x="0" y="0"/>
          <a:ext cx="0" cy="0"/>
          <a:chOff x="0" y="0"/>
          <a:chExt cx="0" cy="0"/>
        </a:xfrm>
      </p:grpSpPr>
      <p:sp>
        <p:nvSpPr>
          <p:cNvPr id="265" name="Google Shape;265;p99"/>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imple - 2 - Orchid" showMasterSp="0">
  <p:cSld name="Slide Simple - 2 - Orchid">
    <p:bg>
      <p:bgPr>
        <a:solidFill>
          <a:srgbClr val="DC4C81"/>
        </a:solidFill>
      </p:bgPr>
    </p:bg>
    <p:spTree>
      <p:nvGrpSpPr>
        <p:cNvPr id="266" name="Shape 266"/>
        <p:cNvGrpSpPr/>
        <p:nvPr/>
      </p:nvGrpSpPr>
      <p:grpSpPr>
        <a:xfrm>
          <a:off x="0" y="0"/>
          <a:ext cx="0" cy="0"/>
          <a:chOff x="0" y="0"/>
          <a:chExt cx="0" cy="0"/>
        </a:xfrm>
      </p:grpSpPr>
      <p:sp>
        <p:nvSpPr>
          <p:cNvPr id="267" name="Google Shape;267;p100"/>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Simple - 3 - Purple" showMasterSp="0">
  <p:cSld name="Slide Simple - 3 - Purple">
    <p:bg>
      <p:bgPr>
        <a:solidFill>
          <a:srgbClr val="9A4DB0"/>
        </a:solidFill>
      </p:bgPr>
    </p:bg>
    <p:spTree>
      <p:nvGrpSpPr>
        <p:cNvPr id="268" name="Shape 268"/>
        <p:cNvGrpSpPr/>
        <p:nvPr/>
      </p:nvGrpSpPr>
      <p:grpSpPr>
        <a:xfrm>
          <a:off x="0" y="0"/>
          <a:ext cx="0" cy="0"/>
          <a:chOff x="0" y="0"/>
          <a:chExt cx="0" cy="0"/>
        </a:xfrm>
      </p:grpSpPr>
      <p:sp>
        <p:nvSpPr>
          <p:cNvPr id="269" name="Google Shape;269;p101"/>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 Full page photo title - Violet" showMasterSp="0">
  <p:cSld name="1 - Full page photo title - Violet">
    <p:spTree>
      <p:nvGrpSpPr>
        <p:cNvPr id="270" name="Shape 270"/>
        <p:cNvGrpSpPr/>
        <p:nvPr/>
      </p:nvGrpSpPr>
      <p:grpSpPr>
        <a:xfrm>
          <a:off x="0" y="0"/>
          <a:ext cx="0" cy="0"/>
          <a:chOff x="0" y="0"/>
          <a:chExt cx="0" cy="0"/>
        </a:xfrm>
      </p:grpSpPr>
      <p:sp>
        <p:nvSpPr>
          <p:cNvPr id="271" name="Google Shape;271;p102"/>
          <p:cNvSpPr/>
          <p:nvPr>
            <p:ph idx="2" type="pic"/>
          </p:nvPr>
        </p:nvSpPr>
        <p:spPr>
          <a:xfrm>
            <a:off x="0" y="2"/>
            <a:ext cx="12192000" cy="6857999"/>
          </a:xfrm>
          <a:prstGeom prst="rect">
            <a:avLst/>
          </a:prstGeom>
          <a:solidFill>
            <a:srgbClr val="7C64C3"/>
          </a:solidFill>
          <a:ln>
            <a:noFill/>
          </a:ln>
        </p:spPr>
      </p:sp>
      <p:sp>
        <p:nvSpPr>
          <p:cNvPr id="272" name="Google Shape;272;p102"/>
          <p:cNvSpPr txBox="1"/>
          <p:nvPr>
            <p:ph type="title"/>
          </p:nvPr>
        </p:nvSpPr>
        <p:spPr>
          <a:xfrm>
            <a:off x="1080000" y="2674651"/>
            <a:ext cx="9910800" cy="58643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 Full page photo title - Orchid" showMasterSp="0">
  <p:cSld name="2 - Full page photo title - Orchid">
    <p:spTree>
      <p:nvGrpSpPr>
        <p:cNvPr id="273" name="Shape 273"/>
        <p:cNvGrpSpPr/>
        <p:nvPr/>
      </p:nvGrpSpPr>
      <p:grpSpPr>
        <a:xfrm>
          <a:off x="0" y="0"/>
          <a:ext cx="0" cy="0"/>
          <a:chOff x="0" y="0"/>
          <a:chExt cx="0" cy="0"/>
        </a:xfrm>
      </p:grpSpPr>
      <p:sp>
        <p:nvSpPr>
          <p:cNvPr id="274" name="Google Shape;274;p103"/>
          <p:cNvSpPr/>
          <p:nvPr>
            <p:ph idx="2" type="pic"/>
          </p:nvPr>
        </p:nvSpPr>
        <p:spPr>
          <a:xfrm>
            <a:off x="0" y="2"/>
            <a:ext cx="12192000" cy="6857999"/>
          </a:xfrm>
          <a:prstGeom prst="rect">
            <a:avLst/>
          </a:prstGeom>
          <a:solidFill>
            <a:srgbClr val="DD4B81"/>
          </a:solidFill>
          <a:ln>
            <a:noFill/>
          </a:ln>
        </p:spPr>
      </p:sp>
      <p:sp>
        <p:nvSpPr>
          <p:cNvPr id="275" name="Google Shape;275;p103"/>
          <p:cNvSpPr txBox="1"/>
          <p:nvPr>
            <p:ph type="title"/>
          </p:nvPr>
        </p:nvSpPr>
        <p:spPr>
          <a:xfrm>
            <a:off x="1080000" y="2674651"/>
            <a:ext cx="9910800" cy="58643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Full page photo title - Purple" showMasterSp="0">
  <p:cSld name="3 - Full page photo title - Purple">
    <p:spTree>
      <p:nvGrpSpPr>
        <p:cNvPr id="276" name="Shape 276"/>
        <p:cNvGrpSpPr/>
        <p:nvPr/>
      </p:nvGrpSpPr>
      <p:grpSpPr>
        <a:xfrm>
          <a:off x="0" y="0"/>
          <a:ext cx="0" cy="0"/>
          <a:chOff x="0" y="0"/>
          <a:chExt cx="0" cy="0"/>
        </a:xfrm>
      </p:grpSpPr>
      <p:sp>
        <p:nvSpPr>
          <p:cNvPr id="277" name="Google Shape;277;p104"/>
          <p:cNvSpPr/>
          <p:nvPr>
            <p:ph idx="2" type="pic"/>
          </p:nvPr>
        </p:nvSpPr>
        <p:spPr>
          <a:xfrm>
            <a:off x="0" y="2"/>
            <a:ext cx="12192000" cy="6857999"/>
          </a:xfrm>
          <a:prstGeom prst="rect">
            <a:avLst/>
          </a:prstGeom>
          <a:solidFill>
            <a:srgbClr val="9A4DB0"/>
          </a:solidFill>
          <a:ln>
            <a:noFill/>
          </a:ln>
        </p:spPr>
      </p:sp>
      <p:sp>
        <p:nvSpPr>
          <p:cNvPr id="278" name="Google Shape;278;p104"/>
          <p:cNvSpPr txBox="1"/>
          <p:nvPr>
            <p:ph type="title"/>
          </p:nvPr>
        </p:nvSpPr>
        <p:spPr>
          <a:xfrm>
            <a:off x="1080000" y="2674651"/>
            <a:ext cx="9910800" cy="586432"/>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lt1"/>
              </a:buClr>
              <a:buSzPts val="3200"/>
              <a:buFont typeface="Arial"/>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 Section - Default" showMasterSp="0">
  <p:cSld name="1 - Section - Default">
    <p:spTree>
      <p:nvGrpSpPr>
        <p:cNvPr id="279" name="Shape 279"/>
        <p:cNvGrpSpPr/>
        <p:nvPr/>
      </p:nvGrpSpPr>
      <p:grpSpPr>
        <a:xfrm>
          <a:off x="0" y="0"/>
          <a:ext cx="0" cy="0"/>
          <a:chOff x="0" y="0"/>
          <a:chExt cx="0" cy="0"/>
        </a:xfrm>
      </p:grpSpPr>
      <p:sp>
        <p:nvSpPr>
          <p:cNvPr id="280" name="Google Shape;280;p105"/>
          <p:cNvSpPr txBox="1"/>
          <p:nvPr>
            <p:ph idx="1" type="body"/>
          </p:nvPr>
        </p:nvSpPr>
        <p:spPr>
          <a:xfrm>
            <a:off x="1080000" y="3394899"/>
            <a:ext cx="9910800" cy="923330"/>
          </a:xfrm>
          <a:prstGeom prst="rect">
            <a:avLst/>
          </a:prstGeom>
          <a:noFill/>
          <a:ln>
            <a:noFill/>
          </a:ln>
        </p:spPr>
        <p:txBody>
          <a:bodyPr anchorCtr="0" anchor="t" bIns="45700" lIns="91425" spcFirstLastPara="1" rIns="91425" wrap="square" tIns="45700">
            <a:spAutoFit/>
          </a:bodyPr>
          <a:lstStyle>
            <a:lvl1pPr indent="-228600" lvl="0" marL="457200" algn="l">
              <a:lnSpc>
                <a:spcPct val="110000"/>
              </a:lnSpc>
              <a:spcBef>
                <a:spcPts val="600"/>
              </a:spcBef>
              <a:spcAft>
                <a:spcPts val="0"/>
              </a:spcAft>
              <a:buClr>
                <a:srgbClr val="9995A0"/>
              </a:buClr>
              <a:buSzPts val="2000"/>
              <a:buNone/>
              <a:defRPr b="0" sz="2000">
                <a:solidFill>
                  <a:srgbClr val="9995A0"/>
                </a:solidFill>
              </a:defRPr>
            </a:lvl1pPr>
            <a:lvl2pPr indent="-228600" lvl="1" marL="914400" algn="l">
              <a:lnSpc>
                <a:spcPct val="110000"/>
              </a:lnSpc>
              <a:spcBef>
                <a:spcPts val="600"/>
              </a:spcBef>
              <a:spcAft>
                <a:spcPts val="0"/>
              </a:spcAft>
              <a:buClr>
                <a:schemeClr val="dk1"/>
              </a:buClr>
              <a:buSzPts val="1500"/>
              <a:buNone/>
              <a:defRPr b="1" sz="1500"/>
            </a:lvl2pPr>
            <a:lvl3pPr indent="-228600" lvl="2" marL="1371600" algn="l">
              <a:lnSpc>
                <a:spcPct val="110000"/>
              </a:lnSpc>
              <a:spcBef>
                <a:spcPts val="600"/>
              </a:spcBef>
              <a:spcAft>
                <a:spcPts val="0"/>
              </a:spcAft>
              <a:buClr>
                <a:schemeClr val="dk1"/>
              </a:buClr>
              <a:buSzPts val="1350"/>
              <a:buNone/>
              <a:defRPr b="1" sz="1350"/>
            </a:lvl3pPr>
            <a:lvl4pPr indent="-228600" lvl="3" marL="1828800" algn="l">
              <a:lnSpc>
                <a:spcPct val="110000"/>
              </a:lnSpc>
              <a:spcBef>
                <a:spcPts val="600"/>
              </a:spcBef>
              <a:spcAft>
                <a:spcPts val="0"/>
              </a:spcAft>
              <a:buClr>
                <a:schemeClr val="dk1"/>
              </a:buClr>
              <a:buSzPts val="1200"/>
              <a:buNone/>
              <a:defRPr b="1" sz="1200"/>
            </a:lvl4pPr>
            <a:lvl5pPr indent="-228600" lvl="4" marL="2286000" algn="l">
              <a:lnSpc>
                <a:spcPct val="110000"/>
              </a:lnSpc>
              <a:spcBef>
                <a:spcPts val="600"/>
              </a:spcBef>
              <a:spcAft>
                <a:spcPts val="0"/>
              </a:spcAft>
              <a:buClr>
                <a:schemeClr val="dk1"/>
              </a:buClr>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500"/>
              </a:spcBef>
              <a:spcAft>
                <a:spcPts val="0"/>
              </a:spcAft>
              <a:buClr>
                <a:schemeClr val="dk1"/>
              </a:buClr>
              <a:buSzPts val="1200"/>
              <a:buNone/>
              <a:defRPr b="1" sz="1200"/>
            </a:lvl7pPr>
            <a:lvl8pPr indent="-228600" lvl="7" marL="3657600" algn="l">
              <a:lnSpc>
                <a:spcPct val="90000"/>
              </a:lnSpc>
              <a:spcBef>
                <a:spcPts val="500"/>
              </a:spcBef>
              <a:spcAft>
                <a:spcPts val="0"/>
              </a:spcAft>
              <a:buClr>
                <a:schemeClr val="dk1"/>
              </a:buClr>
              <a:buSzPts val="1200"/>
              <a:buNone/>
              <a:defRPr b="1" sz="1200"/>
            </a:lvl8pPr>
            <a:lvl9pPr indent="-228600" lvl="8" marL="4114800" algn="l">
              <a:lnSpc>
                <a:spcPct val="90000"/>
              </a:lnSpc>
              <a:spcBef>
                <a:spcPts val="500"/>
              </a:spcBef>
              <a:spcAft>
                <a:spcPts val="0"/>
              </a:spcAft>
              <a:buClr>
                <a:schemeClr val="dk1"/>
              </a:buClr>
              <a:buSzPts val="1200"/>
              <a:buNone/>
              <a:defRPr b="1" sz="1200"/>
            </a:lvl9pPr>
          </a:lstStyle>
          <a:p/>
        </p:txBody>
      </p:sp>
      <p:sp>
        <p:nvSpPr>
          <p:cNvPr id="281" name="Google Shape;281;p105"/>
          <p:cNvSpPr txBox="1"/>
          <p:nvPr>
            <p:ph type="title"/>
          </p:nvPr>
        </p:nvSpPr>
        <p:spPr>
          <a:xfrm>
            <a:off x="1080000" y="2808466"/>
            <a:ext cx="9910800" cy="586432"/>
          </a:xfrm>
          <a:prstGeom prst="rect">
            <a:avLst/>
          </a:prstGeom>
          <a:noFill/>
          <a:ln>
            <a:noFill/>
          </a:ln>
        </p:spPr>
        <p:txBody>
          <a:bodyPr anchorCtr="0" anchor="b" bIns="45700" lIns="91425" spcFirstLastPara="1" rIns="91425" wrap="square" tIns="45700">
            <a:spAutoFit/>
          </a:bodyPr>
          <a:lstStyle>
            <a:lvl1pPr lvl="0" algn="l">
              <a:lnSpc>
                <a:spcPct val="90000"/>
              </a:lnSpc>
              <a:spcBef>
                <a:spcPts val="0"/>
              </a:spcBef>
              <a:spcAft>
                <a:spcPts val="0"/>
              </a:spcAft>
              <a:buClr>
                <a:schemeClr val="dk1"/>
              </a:buClr>
              <a:buSzPts val="3200"/>
              <a:buFont typeface="Arial"/>
              <a:buNone/>
              <a:defRPr sz="32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2" name="Shape 32"/>
        <p:cNvGrpSpPr/>
        <p:nvPr/>
      </p:nvGrpSpPr>
      <p:grpSpPr>
        <a:xfrm>
          <a:off x="0" y="0"/>
          <a:ext cx="0" cy="0"/>
          <a:chOff x="0" y="0"/>
          <a:chExt cx="0" cy="0"/>
        </a:xfrm>
      </p:grpSpPr>
      <p:sp>
        <p:nvSpPr>
          <p:cNvPr id="33" name="Google Shape;33;p66"/>
          <p:cNvSpPr txBox="1"/>
          <p:nvPr>
            <p:ph type="title"/>
          </p:nvPr>
        </p:nvSpPr>
        <p:spPr>
          <a:xfrm>
            <a:off x="720000" y="504000"/>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6"/>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66"/>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66"/>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 QuoteWithLogo - Violet" showMasterSp="0">
  <p:cSld name="2 - QuoteWithLogo - Violet">
    <p:bg>
      <p:bgPr>
        <a:solidFill>
          <a:srgbClr val="7C64C3"/>
        </a:solidFill>
      </p:bgPr>
    </p:bg>
    <p:spTree>
      <p:nvGrpSpPr>
        <p:cNvPr id="282" name="Shape 282"/>
        <p:cNvGrpSpPr/>
        <p:nvPr/>
      </p:nvGrpSpPr>
      <p:grpSpPr>
        <a:xfrm>
          <a:off x="0" y="0"/>
          <a:ext cx="0" cy="0"/>
          <a:chOff x="0" y="0"/>
          <a:chExt cx="0" cy="0"/>
        </a:xfrm>
      </p:grpSpPr>
      <p:sp>
        <p:nvSpPr>
          <p:cNvPr id="283" name="Google Shape;283;p106"/>
          <p:cNvSpPr txBox="1"/>
          <p:nvPr>
            <p:ph type="title"/>
          </p:nvPr>
        </p:nvSpPr>
        <p:spPr>
          <a:xfrm>
            <a:off x="1080000" y="720000"/>
            <a:ext cx="9910800" cy="1077218"/>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6400"/>
              <a:buFont typeface="Arial"/>
              <a:buNone/>
              <a:defRPr sz="6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84" name="Google Shape;284;p106"/>
          <p:cNvPicPr preferRelativeResize="0"/>
          <p:nvPr/>
        </p:nvPicPr>
        <p:blipFill rotWithShape="1">
          <a:blip r:embed="rId2">
            <a:alphaModFix/>
          </a:blip>
          <a:srcRect b="0" l="0" r="0" t="0"/>
          <a:stretch/>
        </p:blipFill>
        <p:spPr>
          <a:xfrm>
            <a:off x="1080000" y="5327832"/>
            <a:ext cx="2039112" cy="475113"/>
          </a:xfrm>
          <a:prstGeom prst="rect">
            <a:avLst/>
          </a:prstGeom>
          <a:noFill/>
          <a:ln>
            <a:noFill/>
          </a:ln>
        </p:spPr>
      </p:pic>
      <p:sp>
        <p:nvSpPr>
          <p:cNvPr id="285" name="Google Shape;285;p106"/>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 QuoteWithLogo - Orchid" showMasterSp="0">
  <p:cSld name="3 - QuoteWithLogo - Orchid">
    <p:bg>
      <p:bgPr>
        <a:solidFill>
          <a:srgbClr val="DC4C81"/>
        </a:solidFill>
      </p:bgPr>
    </p:bg>
    <p:spTree>
      <p:nvGrpSpPr>
        <p:cNvPr id="286" name="Shape 286"/>
        <p:cNvGrpSpPr/>
        <p:nvPr/>
      </p:nvGrpSpPr>
      <p:grpSpPr>
        <a:xfrm>
          <a:off x="0" y="0"/>
          <a:ext cx="0" cy="0"/>
          <a:chOff x="0" y="0"/>
          <a:chExt cx="0" cy="0"/>
        </a:xfrm>
      </p:grpSpPr>
      <p:sp>
        <p:nvSpPr>
          <p:cNvPr id="287" name="Google Shape;287;p107"/>
          <p:cNvSpPr txBox="1"/>
          <p:nvPr>
            <p:ph type="title"/>
          </p:nvPr>
        </p:nvSpPr>
        <p:spPr>
          <a:xfrm>
            <a:off x="1080000" y="720000"/>
            <a:ext cx="9910800" cy="1077218"/>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6400"/>
              <a:buFont typeface="Arial"/>
              <a:buNone/>
              <a:defRPr sz="6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88" name="Google Shape;288;p107"/>
          <p:cNvPicPr preferRelativeResize="0"/>
          <p:nvPr/>
        </p:nvPicPr>
        <p:blipFill rotWithShape="1">
          <a:blip r:embed="rId2">
            <a:alphaModFix/>
          </a:blip>
          <a:srcRect b="0" l="0" r="0" t="0"/>
          <a:stretch/>
        </p:blipFill>
        <p:spPr>
          <a:xfrm>
            <a:off x="1080000" y="5327832"/>
            <a:ext cx="2039112" cy="475113"/>
          </a:xfrm>
          <a:prstGeom prst="rect">
            <a:avLst/>
          </a:prstGeom>
          <a:noFill/>
          <a:ln>
            <a:noFill/>
          </a:ln>
        </p:spPr>
      </p:pic>
      <p:sp>
        <p:nvSpPr>
          <p:cNvPr id="289" name="Google Shape;289;p107"/>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 QuoteWithLogo - Purple" showMasterSp="0">
  <p:cSld name="4 - QuoteWithLogo - Purple">
    <p:bg>
      <p:bgPr>
        <a:solidFill>
          <a:srgbClr val="9A4DB0"/>
        </a:solidFill>
      </p:bgPr>
    </p:bg>
    <p:spTree>
      <p:nvGrpSpPr>
        <p:cNvPr id="290" name="Shape 290"/>
        <p:cNvGrpSpPr/>
        <p:nvPr/>
      </p:nvGrpSpPr>
      <p:grpSpPr>
        <a:xfrm>
          <a:off x="0" y="0"/>
          <a:ext cx="0" cy="0"/>
          <a:chOff x="0" y="0"/>
          <a:chExt cx="0" cy="0"/>
        </a:xfrm>
      </p:grpSpPr>
      <p:sp>
        <p:nvSpPr>
          <p:cNvPr id="291" name="Google Shape;291;p108"/>
          <p:cNvSpPr txBox="1"/>
          <p:nvPr>
            <p:ph type="title"/>
          </p:nvPr>
        </p:nvSpPr>
        <p:spPr>
          <a:xfrm>
            <a:off x="1080000" y="720000"/>
            <a:ext cx="9910800" cy="1077218"/>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6400"/>
              <a:buFont typeface="Arial"/>
              <a:buNone/>
              <a:defRPr sz="6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92" name="Google Shape;292;p108"/>
          <p:cNvPicPr preferRelativeResize="0"/>
          <p:nvPr/>
        </p:nvPicPr>
        <p:blipFill rotWithShape="1">
          <a:blip r:embed="rId2">
            <a:alphaModFix/>
          </a:blip>
          <a:srcRect b="0" l="0" r="0" t="0"/>
          <a:stretch/>
        </p:blipFill>
        <p:spPr>
          <a:xfrm>
            <a:off x="1080000" y="5327832"/>
            <a:ext cx="2039112" cy="475113"/>
          </a:xfrm>
          <a:prstGeom prst="rect">
            <a:avLst/>
          </a:prstGeom>
          <a:noFill/>
          <a:ln>
            <a:noFill/>
          </a:ln>
        </p:spPr>
      </p:pic>
      <p:sp>
        <p:nvSpPr>
          <p:cNvPr id="293" name="Google Shape;293;p108"/>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showMasterSp="0">
  <p:cSld name="1_Blank">
    <p:spTree>
      <p:nvGrpSpPr>
        <p:cNvPr id="294" name="Shape 294"/>
        <p:cNvGrpSpPr/>
        <p:nvPr/>
      </p:nvGrpSpPr>
      <p:grpSpPr>
        <a:xfrm>
          <a:off x="0" y="0"/>
          <a:ext cx="0" cy="0"/>
          <a:chOff x="0" y="0"/>
          <a:chExt cx="0" cy="0"/>
        </a:xfrm>
      </p:grpSpPr>
      <p:pic>
        <p:nvPicPr>
          <p:cNvPr id="295" name="Google Shape;295;p109"/>
          <p:cNvPicPr preferRelativeResize="0"/>
          <p:nvPr/>
        </p:nvPicPr>
        <p:blipFill rotWithShape="1">
          <a:blip r:embed="rId2">
            <a:alphaModFix/>
          </a:blip>
          <a:srcRect b="0" l="0" r="0" t="0"/>
          <a:stretch/>
        </p:blipFill>
        <p:spPr>
          <a:xfrm>
            <a:off x="186925" y="576654"/>
            <a:ext cx="11874446" cy="6673376"/>
          </a:xfrm>
          <a:prstGeom prst="rect">
            <a:avLst/>
          </a:prstGeom>
          <a:noFill/>
          <a:ln>
            <a:noFill/>
          </a:ln>
        </p:spPr>
      </p:pic>
      <p:sp>
        <p:nvSpPr>
          <p:cNvPr id="296" name="Google Shape;296;p109"/>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rgbClr val="332C41"/>
                </a:solidFill>
                <a:latin typeface="Calibri"/>
                <a:ea typeface="Calibri"/>
                <a:cs typeface="Calibri"/>
                <a:sym typeface="Calibri"/>
              </a:rPr>
              <a:t>‹#›</a:t>
            </a:fld>
            <a:endParaRPr sz="1000">
              <a:solidFill>
                <a:srgbClr val="332C41"/>
              </a:solidFill>
              <a:latin typeface="Calibri"/>
              <a:ea typeface="Calibri"/>
              <a:cs typeface="Calibri"/>
              <a:sym typeface="Calibri"/>
            </a:endParaRPr>
          </a:p>
        </p:txBody>
      </p:sp>
      <p:sp>
        <p:nvSpPr>
          <p:cNvPr id="297" name="Google Shape;297;p109"/>
          <p:cNvSpPr txBox="1"/>
          <p:nvPr>
            <p:ph type="title"/>
          </p:nvPr>
        </p:nvSpPr>
        <p:spPr>
          <a:xfrm>
            <a:off x="777600" y="356616"/>
            <a:ext cx="10634400" cy="46166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298" name="Google Shape;298;p109"/>
          <p:cNvGrpSpPr/>
          <p:nvPr/>
        </p:nvGrpSpPr>
        <p:grpSpPr>
          <a:xfrm>
            <a:off x="4069557" y="6152914"/>
            <a:ext cx="1988343" cy="261610"/>
            <a:chOff x="4069557" y="6152914"/>
            <a:chExt cx="1988343" cy="261610"/>
          </a:xfrm>
        </p:grpSpPr>
        <p:sp>
          <p:nvSpPr>
            <p:cNvPr id="299" name="Google Shape;299;p109"/>
            <p:cNvSpPr/>
            <p:nvPr/>
          </p:nvSpPr>
          <p:spPr>
            <a:xfrm>
              <a:off x="4069557" y="6222785"/>
              <a:ext cx="116681" cy="116681"/>
            </a:xfrm>
            <a:prstGeom prst="rect">
              <a:avLst/>
            </a:prstGeom>
            <a:solidFill>
              <a:srgbClr val="8F77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09"/>
            <p:cNvSpPr txBox="1"/>
            <p:nvPr/>
          </p:nvSpPr>
          <p:spPr>
            <a:xfrm>
              <a:off x="4167190" y="6152914"/>
              <a:ext cx="18907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o-RO" sz="1100">
                  <a:solidFill>
                    <a:srgbClr val="332C41"/>
                  </a:solidFill>
                  <a:latin typeface="Calibri"/>
                  <a:ea typeface="Calibri"/>
                  <a:cs typeface="Calibri"/>
                  <a:sym typeface="Calibri"/>
                </a:rPr>
                <a:t>Partner and affiliate</a:t>
              </a:r>
              <a:r>
                <a:rPr lang="ro-RO" sz="1100">
                  <a:solidFill>
                    <a:srgbClr val="332C41"/>
                  </a:solidFill>
                  <a:latin typeface="Calibri"/>
                  <a:ea typeface="Calibri"/>
                  <a:cs typeface="Calibri"/>
                  <a:sym typeface="Calibri"/>
                </a:rPr>
                <a:t> panels</a:t>
              </a:r>
              <a:endParaRPr sz="1100">
                <a:solidFill>
                  <a:srgbClr val="332C41"/>
                </a:solidFill>
                <a:latin typeface="Calibri"/>
                <a:ea typeface="Calibri"/>
                <a:cs typeface="Calibri"/>
                <a:sym typeface="Calibri"/>
              </a:endParaRPr>
            </a:p>
          </p:txBody>
        </p:sp>
      </p:grpSp>
      <p:grpSp>
        <p:nvGrpSpPr>
          <p:cNvPr id="301" name="Google Shape;301;p109"/>
          <p:cNvGrpSpPr/>
          <p:nvPr/>
        </p:nvGrpSpPr>
        <p:grpSpPr>
          <a:xfrm>
            <a:off x="6288857" y="6152914"/>
            <a:ext cx="1988343" cy="261610"/>
            <a:chOff x="4069557" y="6152914"/>
            <a:chExt cx="1988343" cy="261610"/>
          </a:xfrm>
        </p:grpSpPr>
        <p:sp>
          <p:nvSpPr>
            <p:cNvPr id="302" name="Google Shape;302;p109"/>
            <p:cNvSpPr/>
            <p:nvPr/>
          </p:nvSpPr>
          <p:spPr>
            <a:xfrm>
              <a:off x="4069557" y="6222785"/>
              <a:ext cx="116681" cy="116681"/>
            </a:xfrm>
            <a:prstGeom prst="rect">
              <a:avLst/>
            </a:prstGeom>
            <a:solidFill>
              <a:srgbClr val="432A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3" name="Google Shape;303;p109"/>
            <p:cNvSpPr txBox="1"/>
            <p:nvPr/>
          </p:nvSpPr>
          <p:spPr>
            <a:xfrm>
              <a:off x="4167190" y="6152914"/>
              <a:ext cx="18907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o-RO" sz="1100">
                  <a:solidFill>
                    <a:srgbClr val="332C41"/>
                  </a:solidFill>
                  <a:latin typeface="Calibri"/>
                  <a:ea typeface="Calibri"/>
                  <a:cs typeface="Calibri"/>
                  <a:sym typeface="Calibri"/>
                </a:rPr>
                <a:t>YouGov</a:t>
              </a:r>
              <a:r>
                <a:rPr lang="ro-RO" sz="1100">
                  <a:solidFill>
                    <a:srgbClr val="332C41"/>
                  </a:solidFill>
                  <a:latin typeface="Calibri"/>
                  <a:ea typeface="Calibri"/>
                  <a:cs typeface="Calibri"/>
                  <a:sym typeface="Calibri"/>
                </a:rPr>
                <a:t> panels</a:t>
              </a:r>
              <a:endParaRPr sz="1100">
                <a:solidFill>
                  <a:srgbClr val="332C41"/>
                </a:solidFill>
                <a:latin typeface="Calibri"/>
                <a:ea typeface="Calibri"/>
                <a:cs typeface="Calibri"/>
                <a:sym typeface="Calibri"/>
              </a:endParaRPr>
            </a:p>
          </p:txBody>
        </p:sp>
      </p:grpSp>
      <p:grpSp>
        <p:nvGrpSpPr>
          <p:cNvPr id="304" name="Google Shape;304;p109"/>
          <p:cNvGrpSpPr/>
          <p:nvPr/>
        </p:nvGrpSpPr>
        <p:grpSpPr>
          <a:xfrm>
            <a:off x="7732717" y="6152914"/>
            <a:ext cx="1988343" cy="261610"/>
            <a:chOff x="4069557" y="6152914"/>
            <a:chExt cx="1988343" cy="261610"/>
          </a:xfrm>
        </p:grpSpPr>
        <p:sp>
          <p:nvSpPr>
            <p:cNvPr id="305" name="Google Shape;305;p109"/>
            <p:cNvSpPr/>
            <p:nvPr/>
          </p:nvSpPr>
          <p:spPr>
            <a:xfrm>
              <a:off x="4069557" y="6222785"/>
              <a:ext cx="116681" cy="116681"/>
            </a:xfrm>
            <a:prstGeom prst="rect">
              <a:avLst/>
            </a:prstGeom>
            <a:solidFill>
              <a:srgbClr val="FF857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 name="Google Shape;306;p109"/>
            <p:cNvSpPr txBox="1"/>
            <p:nvPr/>
          </p:nvSpPr>
          <p:spPr>
            <a:xfrm>
              <a:off x="4167190" y="6152914"/>
              <a:ext cx="18907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o-RO" sz="1100">
                  <a:solidFill>
                    <a:srgbClr val="332C41"/>
                  </a:solidFill>
                  <a:latin typeface="Calibri"/>
                  <a:ea typeface="Calibri"/>
                  <a:cs typeface="Calibri"/>
                  <a:sym typeface="Calibri"/>
                </a:rPr>
                <a:t>YouGov</a:t>
              </a:r>
              <a:r>
                <a:rPr lang="ro-RO" sz="1100">
                  <a:solidFill>
                    <a:srgbClr val="332C41"/>
                  </a:solidFill>
                  <a:latin typeface="Calibri"/>
                  <a:ea typeface="Calibri"/>
                  <a:cs typeface="Calibri"/>
                  <a:sym typeface="Calibri"/>
                </a:rPr>
                <a:t> offices</a:t>
              </a:r>
              <a:endParaRPr sz="1100">
                <a:solidFill>
                  <a:srgbClr val="332C41"/>
                </a:solidFill>
                <a:latin typeface="Calibri"/>
                <a:ea typeface="Calibri"/>
                <a:cs typeface="Calibri"/>
                <a:sym typeface="Calibri"/>
              </a:endParaRPr>
            </a:p>
          </p:txBody>
        </p:sp>
      </p:gr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showMasterSp="0">
  <p:cSld name="3_Blank">
    <p:spTree>
      <p:nvGrpSpPr>
        <p:cNvPr id="307" name="Shape 307"/>
        <p:cNvGrpSpPr/>
        <p:nvPr/>
      </p:nvGrpSpPr>
      <p:grpSpPr>
        <a:xfrm>
          <a:off x="0" y="0"/>
          <a:ext cx="0" cy="0"/>
          <a:chOff x="0" y="0"/>
          <a:chExt cx="0" cy="0"/>
        </a:xfrm>
      </p:grpSpPr>
      <p:pic>
        <p:nvPicPr>
          <p:cNvPr id="308" name="Google Shape;308;p110"/>
          <p:cNvPicPr preferRelativeResize="0"/>
          <p:nvPr/>
        </p:nvPicPr>
        <p:blipFill rotWithShape="1">
          <a:blip r:embed="rId2">
            <a:alphaModFix/>
          </a:blip>
          <a:srcRect b="0" l="0" r="0" t="0"/>
          <a:stretch/>
        </p:blipFill>
        <p:spPr>
          <a:xfrm>
            <a:off x="193544" y="580373"/>
            <a:ext cx="11861208" cy="6665937"/>
          </a:xfrm>
          <a:prstGeom prst="rect">
            <a:avLst/>
          </a:prstGeom>
          <a:noFill/>
          <a:ln>
            <a:noFill/>
          </a:ln>
        </p:spPr>
      </p:pic>
      <p:sp>
        <p:nvSpPr>
          <p:cNvPr id="309" name="Google Shape;309;p110"/>
          <p:cNvSpPr txBox="1"/>
          <p:nvPr/>
        </p:nvSpPr>
        <p:spPr>
          <a:xfrm>
            <a:off x="10439234" y="6148015"/>
            <a:ext cx="972766" cy="2462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fld id="{00000000-1234-1234-1234-123412341234}" type="slidenum">
              <a:rPr lang="ro-RO" sz="1000">
                <a:solidFill>
                  <a:srgbClr val="332C41"/>
                </a:solidFill>
                <a:latin typeface="Calibri"/>
                <a:ea typeface="Calibri"/>
                <a:cs typeface="Calibri"/>
                <a:sym typeface="Calibri"/>
              </a:rPr>
              <a:t>‹#›</a:t>
            </a:fld>
            <a:endParaRPr sz="1000">
              <a:solidFill>
                <a:srgbClr val="332C41"/>
              </a:solidFill>
              <a:latin typeface="Calibri"/>
              <a:ea typeface="Calibri"/>
              <a:cs typeface="Calibri"/>
              <a:sym typeface="Calibri"/>
            </a:endParaRPr>
          </a:p>
        </p:txBody>
      </p:sp>
      <p:sp>
        <p:nvSpPr>
          <p:cNvPr id="310" name="Google Shape;310;p110"/>
          <p:cNvSpPr txBox="1"/>
          <p:nvPr>
            <p:ph type="title"/>
          </p:nvPr>
        </p:nvSpPr>
        <p:spPr>
          <a:xfrm>
            <a:off x="777600" y="356616"/>
            <a:ext cx="10634400" cy="46166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rgbClr val="002147"/>
              </a:buClr>
              <a:buSzPts val="36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311" name="Google Shape;311;p110"/>
          <p:cNvGrpSpPr/>
          <p:nvPr/>
        </p:nvGrpSpPr>
        <p:grpSpPr>
          <a:xfrm>
            <a:off x="4069557" y="6152914"/>
            <a:ext cx="1988343" cy="261610"/>
            <a:chOff x="4069557" y="6152914"/>
            <a:chExt cx="1988343" cy="261610"/>
          </a:xfrm>
        </p:grpSpPr>
        <p:sp>
          <p:nvSpPr>
            <p:cNvPr id="312" name="Google Shape;312;p110"/>
            <p:cNvSpPr/>
            <p:nvPr/>
          </p:nvSpPr>
          <p:spPr>
            <a:xfrm>
              <a:off x="4069557" y="6222785"/>
              <a:ext cx="116681" cy="116681"/>
            </a:xfrm>
            <a:prstGeom prst="rect">
              <a:avLst/>
            </a:prstGeom>
            <a:solidFill>
              <a:srgbClr val="8F77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 name="Google Shape;313;p110"/>
            <p:cNvSpPr txBox="1"/>
            <p:nvPr/>
          </p:nvSpPr>
          <p:spPr>
            <a:xfrm>
              <a:off x="4167190" y="6152914"/>
              <a:ext cx="18907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o-RO" sz="1100">
                  <a:solidFill>
                    <a:srgbClr val="332C41"/>
                  </a:solidFill>
                  <a:latin typeface="Calibri"/>
                  <a:ea typeface="Calibri"/>
                  <a:cs typeface="Calibri"/>
                  <a:sym typeface="Calibri"/>
                </a:rPr>
                <a:t>Partner and affiliate</a:t>
              </a:r>
              <a:r>
                <a:rPr lang="ro-RO" sz="1100">
                  <a:solidFill>
                    <a:srgbClr val="332C41"/>
                  </a:solidFill>
                  <a:latin typeface="Calibri"/>
                  <a:ea typeface="Calibri"/>
                  <a:cs typeface="Calibri"/>
                  <a:sym typeface="Calibri"/>
                </a:rPr>
                <a:t> panels</a:t>
              </a:r>
              <a:endParaRPr sz="1100">
                <a:solidFill>
                  <a:srgbClr val="332C41"/>
                </a:solidFill>
                <a:latin typeface="Calibri"/>
                <a:ea typeface="Calibri"/>
                <a:cs typeface="Calibri"/>
                <a:sym typeface="Calibri"/>
              </a:endParaRPr>
            </a:p>
          </p:txBody>
        </p:sp>
      </p:grpSp>
      <p:grpSp>
        <p:nvGrpSpPr>
          <p:cNvPr id="314" name="Google Shape;314;p110"/>
          <p:cNvGrpSpPr/>
          <p:nvPr/>
        </p:nvGrpSpPr>
        <p:grpSpPr>
          <a:xfrm>
            <a:off x="6288857" y="6152914"/>
            <a:ext cx="1988343" cy="261610"/>
            <a:chOff x="4069557" y="6152914"/>
            <a:chExt cx="1988343" cy="261610"/>
          </a:xfrm>
        </p:grpSpPr>
        <p:sp>
          <p:nvSpPr>
            <p:cNvPr id="315" name="Google Shape;315;p110"/>
            <p:cNvSpPr/>
            <p:nvPr/>
          </p:nvSpPr>
          <p:spPr>
            <a:xfrm>
              <a:off x="4069557" y="6222785"/>
              <a:ext cx="116681" cy="116681"/>
            </a:xfrm>
            <a:prstGeom prst="rect">
              <a:avLst/>
            </a:prstGeom>
            <a:solidFill>
              <a:srgbClr val="432A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6" name="Google Shape;316;p110"/>
            <p:cNvSpPr txBox="1"/>
            <p:nvPr/>
          </p:nvSpPr>
          <p:spPr>
            <a:xfrm>
              <a:off x="4167190" y="6152914"/>
              <a:ext cx="1890710"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ro-RO" sz="1100">
                  <a:solidFill>
                    <a:srgbClr val="332C41"/>
                  </a:solidFill>
                  <a:latin typeface="Calibri"/>
                  <a:ea typeface="Calibri"/>
                  <a:cs typeface="Calibri"/>
                  <a:sym typeface="Calibri"/>
                </a:rPr>
                <a:t>YouGov</a:t>
              </a:r>
              <a:r>
                <a:rPr lang="ro-RO" sz="1100">
                  <a:solidFill>
                    <a:srgbClr val="332C41"/>
                  </a:solidFill>
                  <a:latin typeface="Calibri"/>
                  <a:ea typeface="Calibri"/>
                  <a:cs typeface="Calibri"/>
                  <a:sym typeface="Calibri"/>
                </a:rPr>
                <a:t> panels</a:t>
              </a:r>
              <a:endParaRPr sz="1100">
                <a:solidFill>
                  <a:srgbClr val="332C41"/>
                </a:solidFill>
                <a:latin typeface="Calibri"/>
                <a:ea typeface="Calibri"/>
                <a:cs typeface="Calibri"/>
                <a:sym typeface="Calibri"/>
              </a:endParaRPr>
            </a:p>
          </p:txBody>
        </p:sp>
      </p:gr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317" name="Shape 317"/>
        <p:cNvGrpSpPr/>
        <p:nvPr/>
      </p:nvGrpSpPr>
      <p:grpSpPr>
        <a:xfrm>
          <a:off x="0" y="0"/>
          <a:ext cx="0" cy="0"/>
          <a:chOff x="0" y="0"/>
          <a:chExt cx="0" cy="0"/>
        </a:xfrm>
      </p:grpSpPr>
      <p:pic>
        <p:nvPicPr>
          <p:cNvPr id="318" name="Google Shape;318;p111"/>
          <p:cNvPicPr preferRelativeResize="0"/>
          <p:nvPr/>
        </p:nvPicPr>
        <p:blipFill rotWithShape="1">
          <a:blip r:embed="rId2">
            <a:alphaModFix/>
          </a:blip>
          <a:srcRect b="11914" l="0" r="0" t="0"/>
          <a:stretch/>
        </p:blipFill>
        <p:spPr>
          <a:xfrm>
            <a:off x="0" y="0"/>
            <a:ext cx="12192000" cy="6040877"/>
          </a:xfrm>
          <a:prstGeom prst="rect">
            <a:avLst/>
          </a:prstGeom>
          <a:noFill/>
          <a:ln>
            <a:noFill/>
          </a:ln>
        </p:spPr>
      </p:pic>
      <p:sp>
        <p:nvSpPr>
          <p:cNvPr id="319" name="Google Shape;319;p111"/>
          <p:cNvSpPr txBox="1"/>
          <p:nvPr>
            <p:ph idx="1" type="body"/>
          </p:nvPr>
        </p:nvSpPr>
        <p:spPr>
          <a:xfrm>
            <a:off x="793636" y="1463673"/>
            <a:ext cx="10605927" cy="4119709"/>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600"/>
              </a:spcBef>
              <a:spcAft>
                <a:spcPts val="0"/>
              </a:spcAft>
              <a:buClr>
                <a:schemeClr val="dk1"/>
              </a:buClr>
              <a:buSzPts val="1800"/>
              <a:buChar char="•"/>
              <a:defRPr sz="18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111"/>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be" showMasterSp="0">
  <p:cSld name="Cube">
    <p:bg>
      <p:bgPr>
        <a:solidFill>
          <a:srgbClr val="432B8A"/>
        </a:solidFill>
      </p:bgPr>
    </p:bg>
    <p:spTree>
      <p:nvGrpSpPr>
        <p:cNvPr id="321" name="Shape 321"/>
        <p:cNvGrpSpPr/>
        <p:nvPr/>
      </p:nvGrpSpPr>
      <p:grpSpPr>
        <a:xfrm>
          <a:off x="0" y="0"/>
          <a:ext cx="0" cy="0"/>
          <a:chOff x="0" y="0"/>
          <a:chExt cx="0" cy="0"/>
        </a:xfrm>
      </p:grpSpPr>
      <p:pic>
        <p:nvPicPr>
          <p:cNvPr id="322" name="Google Shape;322;p11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23" name="Google Shape;323;p112"/>
          <p:cNvSpPr txBox="1"/>
          <p:nvPr/>
        </p:nvSpPr>
        <p:spPr>
          <a:xfrm>
            <a:off x="4722471" y="2627453"/>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324" name="Shape 324"/>
        <p:cNvGrpSpPr/>
        <p:nvPr/>
      </p:nvGrpSpPr>
      <p:grpSpPr>
        <a:xfrm>
          <a:off x="0" y="0"/>
          <a:ext cx="0" cy="0"/>
          <a:chOff x="0" y="0"/>
          <a:chExt cx="0" cy="0"/>
        </a:xfrm>
      </p:grpSpPr>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Generic Slide ">
  <p:cSld name="2_Generic Slide ">
    <p:spTree>
      <p:nvGrpSpPr>
        <p:cNvPr id="325" name="Shape 325"/>
        <p:cNvGrpSpPr/>
        <p:nvPr/>
      </p:nvGrpSpPr>
      <p:grpSpPr>
        <a:xfrm>
          <a:off x="0" y="0"/>
          <a:ext cx="0" cy="0"/>
          <a:chOff x="0" y="0"/>
          <a:chExt cx="0" cy="0"/>
        </a:xfrm>
      </p:grpSpPr>
      <p:sp>
        <p:nvSpPr>
          <p:cNvPr id="326" name="Google Shape;326;p114"/>
          <p:cNvSpPr txBox="1"/>
          <p:nvPr>
            <p:ph type="title"/>
          </p:nvPr>
        </p:nvSpPr>
        <p:spPr>
          <a:xfrm>
            <a:off x="3899255" y="487207"/>
            <a:ext cx="7445082" cy="522348"/>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3200"/>
              <a:buFont typeface="Arial"/>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7" name="Google Shape;327;p114"/>
          <p:cNvSpPr/>
          <p:nvPr>
            <p:ph idx="2" type="pic"/>
          </p:nvPr>
        </p:nvSpPr>
        <p:spPr>
          <a:xfrm>
            <a:off x="847663" y="473076"/>
            <a:ext cx="2545726" cy="2767965"/>
          </a:xfrm>
          <a:prstGeom prst="rect">
            <a:avLst/>
          </a:prstGeom>
          <a:noFill/>
          <a:ln cap="flat" cmpd="sng" w="9525">
            <a:solidFill>
              <a:srgbClr val="D8D8D8"/>
            </a:solidFill>
            <a:prstDash val="solid"/>
            <a:round/>
            <a:headEnd len="sm" w="sm" type="none"/>
            <a:tailEnd len="sm" w="sm" type="none"/>
          </a:ln>
        </p:spPr>
      </p:sp>
      <p:sp>
        <p:nvSpPr>
          <p:cNvPr id="328" name="Google Shape;328;p114"/>
          <p:cNvSpPr txBox="1"/>
          <p:nvPr/>
        </p:nvSpPr>
        <p:spPr>
          <a:xfrm>
            <a:off x="-2337383" y="3410885"/>
            <a:ext cx="2173923" cy="81567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332C41"/>
              </a:buClr>
              <a:buSzPts val="1400"/>
              <a:buFont typeface="Arial"/>
              <a:buNone/>
            </a:pPr>
            <a:r>
              <a:t/>
            </a:r>
            <a:endParaRPr b="1" sz="1400">
              <a:solidFill>
                <a:srgbClr val="332C41"/>
              </a:solidFill>
              <a:latin typeface="Arial"/>
              <a:ea typeface="Arial"/>
              <a:cs typeface="Arial"/>
              <a:sym typeface="Arial"/>
            </a:endParaRPr>
          </a:p>
        </p:txBody>
      </p:sp>
      <p:sp>
        <p:nvSpPr>
          <p:cNvPr id="329" name="Google Shape;329;p114"/>
          <p:cNvSpPr txBox="1"/>
          <p:nvPr>
            <p:ph idx="1" type="body"/>
          </p:nvPr>
        </p:nvSpPr>
        <p:spPr>
          <a:xfrm>
            <a:off x="3899256" y="1696627"/>
            <a:ext cx="7444915" cy="3900886"/>
          </a:xfrm>
          <a:prstGeom prst="rect">
            <a:avLst/>
          </a:prstGeom>
          <a:noFill/>
          <a:ln>
            <a:noFill/>
          </a:ln>
        </p:spPr>
        <p:txBody>
          <a:bodyPr anchorCtr="0" anchor="t" bIns="45700" lIns="91425" spcFirstLastPara="1" rIns="91425" wrap="square" tIns="45700">
            <a:noAutofit/>
          </a:bodyPr>
          <a:lstStyle>
            <a:lvl1pPr indent="-342900" lvl="0" marL="457200" algn="l">
              <a:lnSpc>
                <a:spcPct val="120000"/>
              </a:lnSpc>
              <a:spcBef>
                <a:spcPts val="600"/>
              </a:spcBef>
              <a:spcAft>
                <a:spcPts val="0"/>
              </a:spcAft>
              <a:buClr>
                <a:schemeClr val="dk2"/>
              </a:buClr>
              <a:buSzPts val="1800"/>
              <a:buChar char="•"/>
              <a:defRPr sz="1800">
                <a:solidFill>
                  <a:schemeClr val="dk2"/>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114"/>
          <p:cNvSpPr txBox="1"/>
          <p:nvPr>
            <p:ph idx="3" type="body"/>
          </p:nvPr>
        </p:nvSpPr>
        <p:spPr>
          <a:xfrm>
            <a:off x="847663" y="3410888"/>
            <a:ext cx="2545726" cy="2172496"/>
          </a:xfrm>
          <a:prstGeom prst="rect">
            <a:avLst/>
          </a:prstGeom>
          <a:noFill/>
          <a:ln>
            <a:noFill/>
          </a:ln>
        </p:spPr>
        <p:txBody>
          <a:bodyPr anchorCtr="0" anchor="t" bIns="45700" lIns="91425" spcFirstLastPara="1" rIns="91425" wrap="square" tIns="45700">
            <a:normAutofit/>
          </a:bodyPr>
          <a:lstStyle>
            <a:lvl1pPr indent="-317500" lvl="0" marL="457200" algn="l">
              <a:lnSpc>
                <a:spcPct val="100000"/>
              </a:lnSpc>
              <a:spcBef>
                <a:spcPts val="600"/>
              </a:spcBef>
              <a:spcAft>
                <a:spcPts val="0"/>
              </a:spcAft>
              <a:buClr>
                <a:schemeClr val="dk2"/>
              </a:buClr>
              <a:buSzPts val="1400"/>
              <a:buChar char="•"/>
              <a:defRPr sz="1400">
                <a:solidFill>
                  <a:schemeClr val="dk2"/>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114"/>
          <p:cNvSpPr txBox="1"/>
          <p:nvPr>
            <p:ph idx="4" type="body"/>
          </p:nvPr>
        </p:nvSpPr>
        <p:spPr>
          <a:xfrm>
            <a:off x="3899089" y="1009494"/>
            <a:ext cx="7445082" cy="293687"/>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2"/>
              </a:buClr>
              <a:buSzPts val="1800"/>
              <a:buChar char="•"/>
              <a:defRPr b="0" i="0" sz="1800">
                <a:solidFill>
                  <a:schemeClr val="dk2"/>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Quote/Image Slide Grey">
  <p:cSld name="5_Quote/Image Slide Grey">
    <p:spTree>
      <p:nvGrpSpPr>
        <p:cNvPr id="332" name="Shape 332"/>
        <p:cNvGrpSpPr/>
        <p:nvPr/>
      </p:nvGrpSpPr>
      <p:grpSpPr>
        <a:xfrm>
          <a:off x="0" y="0"/>
          <a:ext cx="0" cy="0"/>
          <a:chOff x="0" y="0"/>
          <a:chExt cx="0" cy="0"/>
        </a:xfrm>
      </p:grpSpPr>
      <p:sp>
        <p:nvSpPr>
          <p:cNvPr id="333" name="Google Shape;333;p115"/>
          <p:cNvSpPr/>
          <p:nvPr/>
        </p:nvSpPr>
        <p:spPr>
          <a:xfrm>
            <a:off x="0" y="-12700"/>
            <a:ext cx="4343400" cy="6870700"/>
          </a:xfrm>
          <a:prstGeom prst="rect">
            <a:avLst/>
          </a:prstGeom>
          <a:solidFill>
            <a:srgbClr val="F7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4" name="Google Shape;334;p115"/>
          <p:cNvSpPr/>
          <p:nvPr>
            <p:ph idx="2" type="pic"/>
          </p:nvPr>
        </p:nvSpPr>
        <p:spPr>
          <a:xfrm>
            <a:off x="4343400" y="-12700"/>
            <a:ext cx="7848600" cy="6883400"/>
          </a:xfrm>
          <a:prstGeom prst="rect">
            <a:avLst/>
          </a:prstGeom>
          <a:solidFill>
            <a:srgbClr val="FFE0CB"/>
          </a:solidFill>
          <a:ln>
            <a:noFill/>
          </a:ln>
        </p:spPr>
      </p:sp>
      <p:sp>
        <p:nvSpPr>
          <p:cNvPr id="335" name="Google Shape;335;p115"/>
          <p:cNvSpPr txBox="1"/>
          <p:nvPr>
            <p:ph idx="1" type="body"/>
          </p:nvPr>
        </p:nvSpPr>
        <p:spPr>
          <a:xfrm>
            <a:off x="803492" y="3642374"/>
            <a:ext cx="3088044" cy="236828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dk2"/>
              </a:buClr>
              <a:buSzPts val="2400"/>
              <a:buNone/>
              <a:defRPr b="0" sz="2400">
                <a:solidFill>
                  <a:schemeClr val="dk2"/>
                </a:solidFill>
              </a:defRPr>
            </a:lvl1pPr>
            <a:lvl2pPr indent="-228600" lvl="1" marL="914400" algn="l">
              <a:lnSpc>
                <a:spcPct val="110000"/>
              </a:lnSpc>
              <a:spcBef>
                <a:spcPts val="600"/>
              </a:spcBef>
              <a:spcAft>
                <a:spcPts val="0"/>
              </a:spcAft>
              <a:buClr>
                <a:schemeClr val="dk1"/>
              </a:buClr>
              <a:buSzPts val="2000"/>
              <a:buNone/>
              <a:defRPr b="1" sz="2000"/>
            </a:lvl2pPr>
            <a:lvl3pPr indent="-228600" lvl="2" marL="1371600" algn="l">
              <a:lnSpc>
                <a:spcPct val="110000"/>
              </a:lnSpc>
              <a:spcBef>
                <a:spcPts val="600"/>
              </a:spcBef>
              <a:spcAft>
                <a:spcPts val="0"/>
              </a:spcAft>
              <a:buClr>
                <a:schemeClr val="dk1"/>
              </a:buClr>
              <a:buSzPts val="1800"/>
              <a:buNone/>
              <a:defRPr b="1" sz="1800"/>
            </a:lvl3pPr>
            <a:lvl4pPr indent="-228600" lvl="3" marL="1828800" algn="l">
              <a:lnSpc>
                <a:spcPct val="110000"/>
              </a:lnSpc>
              <a:spcBef>
                <a:spcPts val="600"/>
              </a:spcBef>
              <a:spcAft>
                <a:spcPts val="0"/>
              </a:spcAft>
              <a:buClr>
                <a:schemeClr val="dk1"/>
              </a:buClr>
              <a:buSzPts val="1600"/>
              <a:buNone/>
              <a:defRPr b="1" sz="1600"/>
            </a:lvl4pPr>
            <a:lvl5pPr indent="-228600" lvl="4" marL="2286000" algn="l">
              <a:lnSpc>
                <a:spcPct val="110000"/>
              </a:lnSpc>
              <a:spcBef>
                <a:spcPts val="6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6" name="Google Shape;336;p115"/>
          <p:cNvSpPr txBox="1"/>
          <p:nvPr>
            <p:ph type="title"/>
          </p:nvPr>
        </p:nvSpPr>
        <p:spPr>
          <a:xfrm>
            <a:off x="799464" y="369888"/>
            <a:ext cx="3092072" cy="279303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40">
          <p15:clr>
            <a:srgbClr val="FBAE40"/>
          </p15:clr>
        </p15:guide>
        <p15:guide id="2" pos="264">
          <p15:clr>
            <a:srgbClr val="FBAE40"/>
          </p15:clr>
        </p15:guide>
        <p15:guide id="3" orient="horz" pos="4008">
          <p15:clr>
            <a:srgbClr val="FBAE40"/>
          </p15:clr>
        </p15:guide>
        <p15:guide id="4" pos="741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37" name="Shape 37"/>
        <p:cNvGrpSpPr/>
        <p:nvPr/>
      </p:nvGrpSpPr>
      <p:grpSpPr>
        <a:xfrm>
          <a:off x="0" y="0"/>
          <a:ext cx="0" cy="0"/>
          <a:chOff x="0" y="0"/>
          <a:chExt cx="0" cy="0"/>
        </a:xfrm>
      </p:grpSpPr>
      <p:sp>
        <p:nvSpPr>
          <p:cNvPr id="38" name="Google Shape;38;p67"/>
          <p:cNvSpPr/>
          <p:nvPr>
            <p:ph idx="2" type="pic"/>
          </p:nvPr>
        </p:nvSpPr>
        <p:spPr>
          <a:xfrm>
            <a:off x="0" y="0"/>
            <a:ext cx="12192000" cy="6858000"/>
          </a:xfrm>
          <a:prstGeom prst="rect">
            <a:avLst/>
          </a:prstGeom>
          <a:noFill/>
          <a:ln>
            <a:noFill/>
          </a:ln>
        </p:spPr>
      </p:sp>
      <p:sp>
        <p:nvSpPr>
          <p:cNvPr id="39" name="Google Shape;39;p67"/>
          <p:cNvSpPr txBox="1"/>
          <p:nvPr>
            <p:ph type="title"/>
          </p:nvPr>
        </p:nvSpPr>
        <p:spPr>
          <a:xfrm>
            <a:off x="720000" y="504000"/>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67"/>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67"/>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67"/>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Quote/Image Slide Grey">
  <p:cSld name="4_Quote/Image Slide Grey">
    <p:spTree>
      <p:nvGrpSpPr>
        <p:cNvPr id="337" name="Shape 337"/>
        <p:cNvGrpSpPr/>
        <p:nvPr/>
      </p:nvGrpSpPr>
      <p:grpSpPr>
        <a:xfrm>
          <a:off x="0" y="0"/>
          <a:ext cx="0" cy="0"/>
          <a:chOff x="0" y="0"/>
          <a:chExt cx="0" cy="0"/>
        </a:xfrm>
      </p:grpSpPr>
      <p:sp>
        <p:nvSpPr>
          <p:cNvPr id="338" name="Google Shape;338;p116"/>
          <p:cNvSpPr/>
          <p:nvPr/>
        </p:nvSpPr>
        <p:spPr>
          <a:xfrm>
            <a:off x="0" y="-12700"/>
            <a:ext cx="4343400" cy="6870700"/>
          </a:xfrm>
          <a:prstGeom prst="rect">
            <a:avLst/>
          </a:prstGeom>
          <a:solidFill>
            <a:srgbClr val="F7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 name="Google Shape;339;p116"/>
          <p:cNvSpPr txBox="1"/>
          <p:nvPr>
            <p:ph idx="1" type="body"/>
          </p:nvPr>
        </p:nvSpPr>
        <p:spPr>
          <a:xfrm>
            <a:off x="803492" y="3642374"/>
            <a:ext cx="3088044" cy="236828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dk2"/>
              </a:buClr>
              <a:buSzPts val="2400"/>
              <a:buNone/>
              <a:defRPr b="0" sz="2400">
                <a:solidFill>
                  <a:schemeClr val="dk2"/>
                </a:solidFill>
              </a:defRPr>
            </a:lvl1pPr>
            <a:lvl2pPr indent="-228600" lvl="1" marL="914400" algn="l">
              <a:lnSpc>
                <a:spcPct val="110000"/>
              </a:lnSpc>
              <a:spcBef>
                <a:spcPts val="600"/>
              </a:spcBef>
              <a:spcAft>
                <a:spcPts val="0"/>
              </a:spcAft>
              <a:buClr>
                <a:schemeClr val="dk1"/>
              </a:buClr>
              <a:buSzPts val="2000"/>
              <a:buNone/>
              <a:defRPr b="1" sz="2000"/>
            </a:lvl2pPr>
            <a:lvl3pPr indent="-228600" lvl="2" marL="1371600" algn="l">
              <a:lnSpc>
                <a:spcPct val="110000"/>
              </a:lnSpc>
              <a:spcBef>
                <a:spcPts val="600"/>
              </a:spcBef>
              <a:spcAft>
                <a:spcPts val="0"/>
              </a:spcAft>
              <a:buClr>
                <a:schemeClr val="dk1"/>
              </a:buClr>
              <a:buSzPts val="1800"/>
              <a:buNone/>
              <a:defRPr b="1" sz="1800"/>
            </a:lvl3pPr>
            <a:lvl4pPr indent="-228600" lvl="3" marL="1828800" algn="l">
              <a:lnSpc>
                <a:spcPct val="110000"/>
              </a:lnSpc>
              <a:spcBef>
                <a:spcPts val="600"/>
              </a:spcBef>
              <a:spcAft>
                <a:spcPts val="0"/>
              </a:spcAft>
              <a:buClr>
                <a:schemeClr val="dk1"/>
              </a:buClr>
              <a:buSzPts val="1600"/>
              <a:buNone/>
              <a:defRPr b="1" sz="1600"/>
            </a:lvl4pPr>
            <a:lvl5pPr indent="-228600" lvl="4" marL="2286000" algn="l">
              <a:lnSpc>
                <a:spcPct val="110000"/>
              </a:lnSpc>
              <a:spcBef>
                <a:spcPts val="6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40" name="Google Shape;340;p116"/>
          <p:cNvSpPr txBox="1"/>
          <p:nvPr>
            <p:ph type="title"/>
          </p:nvPr>
        </p:nvSpPr>
        <p:spPr>
          <a:xfrm>
            <a:off x="799464" y="369888"/>
            <a:ext cx="3092072" cy="279303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Arial"/>
              <a:buNone/>
              <a:defRPr sz="36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1" name="Google Shape;341;p116"/>
          <p:cNvSpPr txBox="1"/>
          <p:nvPr>
            <p:ph idx="2" type="body"/>
          </p:nvPr>
        </p:nvSpPr>
        <p:spPr>
          <a:xfrm>
            <a:off x="4826000" y="1207008"/>
            <a:ext cx="6527800" cy="4803648"/>
          </a:xfrm>
          <a:prstGeom prst="rect">
            <a:avLst/>
          </a:prstGeom>
          <a:noFill/>
          <a:ln>
            <a:noFill/>
          </a:ln>
        </p:spPr>
        <p:txBody>
          <a:bodyPr anchorCtr="0" anchor="t" bIns="45700" lIns="91425" spcFirstLastPara="1" rIns="91425" wrap="square" tIns="45700">
            <a:noAutofit/>
          </a:bodyPr>
          <a:lstStyle>
            <a:lvl1pPr indent="-381000" lvl="0" marL="457200" algn="l">
              <a:lnSpc>
                <a:spcPct val="110000"/>
              </a:lnSpc>
              <a:spcBef>
                <a:spcPts val="600"/>
              </a:spcBef>
              <a:spcAft>
                <a:spcPts val="0"/>
              </a:spcAft>
              <a:buClr>
                <a:schemeClr val="dk2"/>
              </a:buClr>
              <a:buSzPts val="2400"/>
              <a:buFont typeface="Arial"/>
              <a:buChar char="•"/>
              <a:defRPr sz="2400">
                <a:solidFill>
                  <a:schemeClr val="dk2"/>
                </a:solidFill>
                <a:latin typeface="Arial"/>
                <a:ea typeface="Arial"/>
                <a:cs typeface="Arial"/>
                <a:sym typeface="Arial"/>
              </a:defRPr>
            </a:lvl1pPr>
            <a:lvl2pPr indent="-342900" lvl="1" marL="914400" algn="l">
              <a:lnSpc>
                <a:spcPct val="110000"/>
              </a:lnSpc>
              <a:spcBef>
                <a:spcPts val="600"/>
              </a:spcBef>
              <a:spcAft>
                <a:spcPts val="0"/>
              </a:spcAft>
              <a:buClr>
                <a:schemeClr val="dk2"/>
              </a:buClr>
              <a:buSzPts val="1800"/>
              <a:buChar char="•"/>
              <a:defRPr sz="1800">
                <a:solidFill>
                  <a:schemeClr val="dk2"/>
                </a:solidFill>
                <a:latin typeface="Arial"/>
                <a:ea typeface="Arial"/>
                <a:cs typeface="Arial"/>
                <a:sym typeface="Arial"/>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116"/>
          <p:cNvSpPr txBox="1"/>
          <p:nvPr>
            <p:ph idx="3" type="body"/>
          </p:nvPr>
        </p:nvSpPr>
        <p:spPr>
          <a:xfrm>
            <a:off x="4825999" y="369888"/>
            <a:ext cx="6527800" cy="625535"/>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2"/>
              </a:buClr>
              <a:buSzPts val="2400"/>
              <a:buNone/>
              <a:defRPr b="1" sz="2400">
                <a:solidFill>
                  <a:schemeClr val="dk2"/>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40">
          <p15:clr>
            <a:srgbClr val="FBAE40"/>
          </p15:clr>
        </p15:guide>
        <p15:guide id="2" pos="264">
          <p15:clr>
            <a:srgbClr val="FBAE40"/>
          </p15:clr>
        </p15:guide>
        <p15:guide id="3" orient="horz" pos="4008">
          <p15:clr>
            <a:srgbClr val="FBAE40"/>
          </p15:clr>
        </p15:guide>
        <p15:guide id="4" pos="741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Quote/Image Slide Grey">
  <p:cSld name="6_Quote/Image Slide Grey">
    <p:spTree>
      <p:nvGrpSpPr>
        <p:cNvPr id="343" name="Shape 343"/>
        <p:cNvGrpSpPr/>
        <p:nvPr/>
      </p:nvGrpSpPr>
      <p:grpSpPr>
        <a:xfrm>
          <a:off x="0" y="0"/>
          <a:ext cx="0" cy="0"/>
          <a:chOff x="0" y="0"/>
          <a:chExt cx="0" cy="0"/>
        </a:xfrm>
      </p:grpSpPr>
      <p:sp>
        <p:nvSpPr>
          <p:cNvPr id="344" name="Google Shape;344;p117"/>
          <p:cNvSpPr/>
          <p:nvPr/>
        </p:nvSpPr>
        <p:spPr>
          <a:xfrm>
            <a:off x="0" y="-12700"/>
            <a:ext cx="4343400" cy="6870700"/>
          </a:xfrm>
          <a:prstGeom prst="rect">
            <a:avLst/>
          </a:prstGeom>
          <a:solidFill>
            <a:srgbClr val="F7F6F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117"/>
          <p:cNvSpPr txBox="1"/>
          <p:nvPr>
            <p:ph idx="1" type="body"/>
          </p:nvPr>
        </p:nvSpPr>
        <p:spPr>
          <a:xfrm>
            <a:off x="4826000" y="1207008"/>
            <a:ext cx="6527800" cy="430530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2400"/>
              <a:buFont typeface="Arial"/>
              <a:buNone/>
              <a:defRPr sz="2400">
                <a:solidFill>
                  <a:schemeClr val="dk1"/>
                </a:solidFill>
              </a:defRPr>
            </a:lvl1pPr>
            <a:lvl2pPr indent="-317500" lvl="1" marL="914400" algn="l">
              <a:lnSpc>
                <a:spcPct val="110000"/>
              </a:lnSpc>
              <a:spcBef>
                <a:spcPts val="600"/>
              </a:spcBef>
              <a:spcAft>
                <a:spcPts val="0"/>
              </a:spcAft>
              <a:buClr>
                <a:srgbClr val="9A93A8"/>
              </a:buClr>
              <a:buSzPts val="1400"/>
              <a:buChar char="•"/>
              <a:defRPr>
                <a:solidFill>
                  <a:srgbClr val="9A93A8"/>
                </a:solidFill>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 name="Google Shape;346;p117"/>
          <p:cNvSpPr txBox="1"/>
          <p:nvPr>
            <p:ph idx="2" type="body"/>
          </p:nvPr>
        </p:nvSpPr>
        <p:spPr>
          <a:xfrm>
            <a:off x="4825999" y="369888"/>
            <a:ext cx="6527800" cy="625535"/>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2400"/>
              <a:buNone/>
              <a:defRPr b="1" sz="24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117"/>
          <p:cNvSpPr txBox="1"/>
          <p:nvPr>
            <p:ph idx="3" type="body"/>
          </p:nvPr>
        </p:nvSpPr>
        <p:spPr>
          <a:xfrm>
            <a:off x="803492" y="3642374"/>
            <a:ext cx="3088044" cy="2368281"/>
          </a:xfrm>
          <a:prstGeom prst="rect">
            <a:avLst/>
          </a:prstGeom>
          <a:noFill/>
          <a:ln>
            <a:noFill/>
          </a:ln>
        </p:spPr>
        <p:txBody>
          <a:bodyPr anchorCtr="0" anchor="t" bIns="45700" lIns="91425" spcFirstLastPara="1" rIns="91425" wrap="square" tIns="45700">
            <a:noAutofit/>
          </a:bodyPr>
          <a:lstStyle>
            <a:lvl1pPr indent="-228600" lvl="0" marL="457200" algn="l">
              <a:lnSpc>
                <a:spcPct val="110000"/>
              </a:lnSpc>
              <a:spcBef>
                <a:spcPts val="600"/>
              </a:spcBef>
              <a:spcAft>
                <a:spcPts val="0"/>
              </a:spcAft>
              <a:buClr>
                <a:schemeClr val="dk1"/>
              </a:buClr>
              <a:buSzPts val="2400"/>
              <a:buNone/>
              <a:defRPr b="0" sz="2400">
                <a:solidFill>
                  <a:schemeClr val="dk1"/>
                </a:solidFill>
              </a:defRPr>
            </a:lvl1pPr>
            <a:lvl2pPr indent="-228600" lvl="1" marL="914400" algn="l">
              <a:lnSpc>
                <a:spcPct val="110000"/>
              </a:lnSpc>
              <a:spcBef>
                <a:spcPts val="600"/>
              </a:spcBef>
              <a:spcAft>
                <a:spcPts val="0"/>
              </a:spcAft>
              <a:buClr>
                <a:schemeClr val="dk1"/>
              </a:buClr>
              <a:buSzPts val="2000"/>
              <a:buNone/>
              <a:defRPr b="1" sz="2000"/>
            </a:lvl2pPr>
            <a:lvl3pPr indent="-228600" lvl="2" marL="1371600" algn="l">
              <a:lnSpc>
                <a:spcPct val="110000"/>
              </a:lnSpc>
              <a:spcBef>
                <a:spcPts val="600"/>
              </a:spcBef>
              <a:spcAft>
                <a:spcPts val="0"/>
              </a:spcAft>
              <a:buClr>
                <a:schemeClr val="dk1"/>
              </a:buClr>
              <a:buSzPts val="1800"/>
              <a:buNone/>
              <a:defRPr b="1" sz="1800"/>
            </a:lvl3pPr>
            <a:lvl4pPr indent="-228600" lvl="3" marL="1828800" algn="l">
              <a:lnSpc>
                <a:spcPct val="110000"/>
              </a:lnSpc>
              <a:spcBef>
                <a:spcPts val="600"/>
              </a:spcBef>
              <a:spcAft>
                <a:spcPts val="0"/>
              </a:spcAft>
              <a:buClr>
                <a:schemeClr val="dk1"/>
              </a:buClr>
              <a:buSzPts val="1600"/>
              <a:buNone/>
              <a:defRPr b="1" sz="1600"/>
            </a:lvl4pPr>
            <a:lvl5pPr indent="-228600" lvl="4" marL="2286000" algn="l">
              <a:lnSpc>
                <a:spcPct val="110000"/>
              </a:lnSpc>
              <a:spcBef>
                <a:spcPts val="6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48" name="Google Shape;348;p117"/>
          <p:cNvSpPr txBox="1"/>
          <p:nvPr>
            <p:ph type="title"/>
          </p:nvPr>
        </p:nvSpPr>
        <p:spPr>
          <a:xfrm>
            <a:off x="799464" y="369888"/>
            <a:ext cx="3092072" cy="279303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3600"/>
              <a:buFont typeface="Arial"/>
              <a:buNone/>
              <a:defRPr sz="3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med" p14:dur="600">
        <p:fade/>
      </p:transition>
    </mc:Choice>
    <mc:Fallback>
      <p:transition spd="med">
        <p:fade/>
      </p:transition>
    </mc:Fallback>
  </mc:AlternateContent>
  <p:extLst>
    <p:ext uri="{DCECCB84-F9BA-43D5-87BE-67443E8EF086}">
      <p15:sldGuideLst>
        <p15:guide id="1" orient="horz" pos="240">
          <p15:clr>
            <a:srgbClr val="FBAE40"/>
          </p15:clr>
        </p15:guide>
        <p15:guide id="2" pos="264">
          <p15:clr>
            <a:srgbClr val="FBAE40"/>
          </p15:clr>
        </p15:guide>
        <p15:guide id="3" orient="horz" pos="4008">
          <p15:clr>
            <a:srgbClr val="FBAE40"/>
          </p15:clr>
        </p15:guide>
        <p15:guide id="4" pos="74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49" name="Shape 349"/>
        <p:cNvGrpSpPr/>
        <p:nvPr/>
      </p:nvGrpSpPr>
      <p:grpSpPr>
        <a:xfrm>
          <a:off x="0" y="0"/>
          <a:ext cx="0" cy="0"/>
          <a:chOff x="0" y="0"/>
          <a:chExt cx="0" cy="0"/>
        </a:xfrm>
      </p:grpSpPr>
      <p:sp>
        <p:nvSpPr>
          <p:cNvPr id="350" name="Google Shape;350;p118"/>
          <p:cNvSpPr txBox="1"/>
          <p:nvPr>
            <p:ph idx="1" type="body"/>
          </p:nvPr>
        </p:nvSpPr>
        <p:spPr>
          <a:xfrm>
            <a:off x="239184" y="6255560"/>
            <a:ext cx="8545115" cy="485808"/>
          </a:xfrm>
          <a:prstGeom prst="rect">
            <a:avLst/>
          </a:prstGeom>
          <a:noFill/>
          <a:ln>
            <a:noFill/>
          </a:ln>
        </p:spPr>
        <p:txBody>
          <a:bodyPr anchorCtr="0" anchor="t" bIns="45700" lIns="91425" spcFirstLastPara="1" rIns="91425" wrap="square" tIns="45700">
            <a:noAutofit/>
          </a:bodyPr>
          <a:lstStyle>
            <a:lvl1pPr indent="-279400" lvl="0" marL="457200" algn="l">
              <a:lnSpc>
                <a:spcPct val="110000"/>
              </a:lnSpc>
              <a:spcBef>
                <a:spcPts val="600"/>
              </a:spcBef>
              <a:spcAft>
                <a:spcPts val="0"/>
              </a:spcAft>
              <a:buClr>
                <a:schemeClr val="dk1"/>
              </a:buClr>
              <a:buSzPts val="800"/>
              <a:buChar char="•"/>
              <a:defRPr b="1" sz="800">
                <a:solidFill>
                  <a:schemeClr val="dk1"/>
                </a:solidFill>
              </a:defRPr>
            </a:lvl1pPr>
            <a:lvl2pPr indent="-273050" lvl="1" marL="914400" algn="l">
              <a:lnSpc>
                <a:spcPct val="110000"/>
              </a:lnSpc>
              <a:spcBef>
                <a:spcPts val="600"/>
              </a:spcBef>
              <a:spcAft>
                <a:spcPts val="0"/>
              </a:spcAft>
              <a:buClr>
                <a:schemeClr val="dk1"/>
              </a:buClr>
              <a:buSzPts val="700"/>
              <a:buChar char="•"/>
              <a:defRPr b="1" i="1" sz="700">
                <a:solidFill>
                  <a:schemeClr val="dk1"/>
                </a:solidFill>
              </a:defRPr>
            </a:lvl2pPr>
            <a:lvl3pPr indent="-279400" lvl="2" marL="1371600" algn="l">
              <a:lnSpc>
                <a:spcPct val="110000"/>
              </a:lnSpc>
              <a:spcBef>
                <a:spcPts val="600"/>
              </a:spcBef>
              <a:spcAft>
                <a:spcPts val="0"/>
              </a:spcAft>
              <a:buClr>
                <a:schemeClr val="dk1"/>
              </a:buClr>
              <a:buSzPts val="800"/>
              <a:buChar char="•"/>
              <a:defRPr b="1" sz="800">
                <a:solidFill>
                  <a:schemeClr val="dk1"/>
                </a:solidFill>
              </a:defRPr>
            </a:lvl3pPr>
            <a:lvl4pPr indent="-279400" lvl="3" marL="1828800" algn="l">
              <a:lnSpc>
                <a:spcPct val="110000"/>
              </a:lnSpc>
              <a:spcBef>
                <a:spcPts val="600"/>
              </a:spcBef>
              <a:spcAft>
                <a:spcPts val="0"/>
              </a:spcAft>
              <a:buClr>
                <a:schemeClr val="dk1"/>
              </a:buClr>
              <a:buSzPts val="800"/>
              <a:buChar char="•"/>
              <a:defRPr b="1" sz="800">
                <a:solidFill>
                  <a:schemeClr val="dk1"/>
                </a:solidFill>
              </a:defRPr>
            </a:lvl4pPr>
            <a:lvl5pPr indent="-279400" lvl="4" marL="2286000" algn="l">
              <a:lnSpc>
                <a:spcPct val="110000"/>
              </a:lnSpc>
              <a:spcBef>
                <a:spcPts val="600"/>
              </a:spcBef>
              <a:spcAft>
                <a:spcPts val="0"/>
              </a:spcAft>
              <a:buClr>
                <a:schemeClr val="dk1"/>
              </a:buClr>
              <a:buSzPts val="800"/>
              <a:buChar char="•"/>
              <a:defRPr b="1" sz="8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118"/>
          <p:cNvSpPr txBox="1"/>
          <p:nvPr>
            <p:ph idx="2" type="body"/>
          </p:nvPr>
        </p:nvSpPr>
        <p:spPr>
          <a:xfrm>
            <a:off x="527051" y="620713"/>
            <a:ext cx="11137900" cy="292100"/>
          </a:xfrm>
          <a:prstGeom prst="rect">
            <a:avLst/>
          </a:prstGeom>
          <a:noFill/>
          <a:ln cap="flat" cmpd="sng" w="19050">
            <a:solidFill>
              <a:srgbClr val="C00000"/>
            </a:solidFill>
            <a:prstDash val="solid"/>
            <a:round/>
            <a:headEnd len="sm" w="sm" type="none"/>
            <a:tailEnd len="sm" w="sm" type="none"/>
          </a:ln>
        </p:spPr>
        <p:txBody>
          <a:bodyPr anchorCtr="0" anchor="t" bIns="45700" lIns="91425" spcFirstLastPara="1" rIns="91425" wrap="square" tIns="45700">
            <a:noAutofit/>
          </a:bodyPr>
          <a:lstStyle>
            <a:lvl1pPr indent="-317500" lvl="0" marL="457200" algn="l">
              <a:lnSpc>
                <a:spcPct val="110000"/>
              </a:lnSpc>
              <a:spcBef>
                <a:spcPts val="600"/>
              </a:spcBef>
              <a:spcAft>
                <a:spcPts val="0"/>
              </a:spcAft>
              <a:buClr>
                <a:schemeClr val="dk1"/>
              </a:buClr>
              <a:buSzPts val="1400"/>
              <a:buChar char="•"/>
              <a:defRPr i="1">
                <a:solidFill>
                  <a:schemeClr val="dk1"/>
                </a:solidFill>
              </a:defRPr>
            </a:lvl1pPr>
            <a:lvl2pPr indent="-317500" lvl="1" marL="914400" algn="l">
              <a:lnSpc>
                <a:spcPct val="110000"/>
              </a:lnSpc>
              <a:spcBef>
                <a:spcPts val="600"/>
              </a:spcBef>
              <a:spcAft>
                <a:spcPts val="0"/>
              </a:spcAft>
              <a:buClr>
                <a:schemeClr val="dk1"/>
              </a:buClr>
              <a:buSzPts val="1400"/>
              <a:buChar char="•"/>
              <a:defRPr i="1">
                <a:solidFill>
                  <a:schemeClr val="dk1"/>
                </a:solidFill>
              </a:defRPr>
            </a:lvl2pPr>
            <a:lvl3pPr indent="-317500" lvl="2" marL="1371600" algn="l">
              <a:lnSpc>
                <a:spcPct val="110000"/>
              </a:lnSpc>
              <a:spcBef>
                <a:spcPts val="600"/>
              </a:spcBef>
              <a:spcAft>
                <a:spcPts val="0"/>
              </a:spcAft>
              <a:buClr>
                <a:schemeClr val="dk1"/>
              </a:buClr>
              <a:buSzPts val="1400"/>
              <a:buChar char="•"/>
              <a:defRPr i="1">
                <a:solidFill>
                  <a:schemeClr val="dk1"/>
                </a:solidFill>
              </a:defRPr>
            </a:lvl3pPr>
            <a:lvl4pPr indent="-317500" lvl="3" marL="1828800" algn="l">
              <a:lnSpc>
                <a:spcPct val="110000"/>
              </a:lnSpc>
              <a:spcBef>
                <a:spcPts val="600"/>
              </a:spcBef>
              <a:spcAft>
                <a:spcPts val="0"/>
              </a:spcAft>
              <a:buClr>
                <a:schemeClr val="dk1"/>
              </a:buClr>
              <a:buSzPts val="1400"/>
              <a:buChar char="•"/>
              <a:defRPr i="1">
                <a:solidFill>
                  <a:schemeClr val="dk1"/>
                </a:solidFill>
              </a:defRPr>
            </a:lvl4pPr>
            <a:lvl5pPr indent="-317500" lvl="4" marL="2286000" algn="l">
              <a:lnSpc>
                <a:spcPct val="110000"/>
              </a:lnSpc>
              <a:spcBef>
                <a:spcPts val="600"/>
              </a:spcBef>
              <a:spcAft>
                <a:spcPts val="0"/>
              </a:spcAft>
              <a:buClr>
                <a:schemeClr val="dk1"/>
              </a:buClr>
              <a:buSzPts val="1400"/>
              <a:buChar char="•"/>
              <a:defRPr i="1">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118"/>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 name="Google Shape;353;p118"/>
          <p:cNvSpPr/>
          <p:nvPr/>
        </p:nvSpPr>
        <p:spPr>
          <a:xfrm>
            <a:off x="11867604" y="6540299"/>
            <a:ext cx="306494"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fld id="{00000000-1234-1234-1234-123412341234}" type="slidenum">
              <a:rPr lang="ro-RO" sz="800">
                <a:solidFill>
                  <a:srgbClr val="A7A9AC"/>
                </a:solidFill>
                <a:latin typeface="Calibri"/>
                <a:ea typeface="Calibri"/>
                <a:cs typeface="Calibri"/>
                <a:sym typeface="Calibri"/>
              </a:rPr>
              <a:t>‹#›</a:t>
            </a:fld>
            <a:endParaRPr sz="800">
              <a:solidFill>
                <a:srgbClr val="A7A9AC"/>
              </a:solidFill>
              <a:latin typeface="Calibri"/>
              <a:ea typeface="Calibri"/>
              <a:cs typeface="Calibri"/>
              <a:sym typeface="Calibri"/>
            </a:endParaRPr>
          </a:p>
        </p:txBody>
      </p:sp>
    </p:spTree>
  </p:cSld>
  <p:clrMapOvr>
    <a:masterClrMapping/>
  </p:clrMapOvr>
  <mc:AlternateContent>
    <mc:Choice Requires="p14">
      <p:transition spd="med" p14:dur="600">
        <p:fade/>
      </p:transition>
    </mc:Choice>
    <mc:Fallback>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Full text Subtitle Question Objects">
  <p:cSld name="2_Full text Subtitle Question Objects">
    <p:spTree>
      <p:nvGrpSpPr>
        <p:cNvPr id="354" name="Shape 354"/>
        <p:cNvGrpSpPr/>
        <p:nvPr/>
      </p:nvGrpSpPr>
      <p:grpSpPr>
        <a:xfrm>
          <a:off x="0" y="0"/>
          <a:ext cx="0" cy="0"/>
          <a:chOff x="0" y="0"/>
          <a:chExt cx="0" cy="0"/>
        </a:xfrm>
      </p:grpSpPr>
      <p:sp>
        <p:nvSpPr>
          <p:cNvPr id="355" name="Google Shape;355;p119"/>
          <p:cNvSpPr txBox="1"/>
          <p:nvPr>
            <p:ph type="title"/>
          </p:nvPr>
        </p:nvSpPr>
        <p:spPr>
          <a:xfrm>
            <a:off x="720000" y="470647"/>
            <a:ext cx="10740164" cy="972000"/>
          </a:xfrm>
          <a:prstGeom prst="rect">
            <a:avLst/>
          </a:prstGeom>
          <a:noFill/>
          <a:ln>
            <a:noFill/>
          </a:ln>
        </p:spPr>
        <p:txBody>
          <a:bodyPr anchorCtr="0" anchor="t" bIns="45700" lIns="90000"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 name="Google Shape;356;p119"/>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
        <p:nvSpPr>
          <p:cNvPr id="357" name="Google Shape;357;p119"/>
          <p:cNvSpPr txBox="1"/>
          <p:nvPr>
            <p:ph idx="1" type="body"/>
          </p:nvPr>
        </p:nvSpPr>
        <p:spPr>
          <a:xfrm>
            <a:off x="190500" y="1376363"/>
            <a:ext cx="11811000" cy="323850"/>
          </a:xfrm>
          <a:prstGeom prst="rect">
            <a:avLst/>
          </a:prstGeom>
          <a:noFill/>
          <a:ln>
            <a:noFill/>
          </a:ln>
        </p:spPr>
        <p:txBody>
          <a:bodyPr anchorCtr="0" anchor="t" bIns="45700" lIns="91425" spcFirstLastPara="1" rIns="91425" wrap="square" tIns="45700">
            <a:normAutofit/>
          </a:bodyPr>
          <a:lstStyle>
            <a:lvl1pPr indent="-228600" lvl="0" marL="457200" algn="l">
              <a:lnSpc>
                <a:spcPct val="110000"/>
              </a:lnSpc>
              <a:spcBef>
                <a:spcPts val="600"/>
              </a:spcBef>
              <a:spcAft>
                <a:spcPts val="0"/>
              </a:spcAft>
              <a:buClr>
                <a:schemeClr val="dk1"/>
              </a:buClr>
              <a:buSzPts val="1200"/>
              <a:buNone/>
              <a:defRPr i="1" sz="1200"/>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119"/>
          <p:cNvSpPr txBox="1"/>
          <p:nvPr>
            <p:ph idx="2" type="body"/>
          </p:nvPr>
        </p:nvSpPr>
        <p:spPr>
          <a:xfrm>
            <a:off x="190500" y="1016000"/>
            <a:ext cx="11811000" cy="360363"/>
          </a:xfrm>
          <a:prstGeom prst="rect">
            <a:avLst/>
          </a:prstGeom>
          <a:noFill/>
          <a:ln>
            <a:noFill/>
          </a:ln>
        </p:spPr>
        <p:txBody>
          <a:bodyPr anchorCtr="0" anchor="ctr" bIns="45700" lIns="91425" spcFirstLastPara="1" rIns="91425" wrap="square" tIns="45700">
            <a:noAutofit/>
          </a:bodyPr>
          <a:lstStyle>
            <a:lvl1pPr indent="-228600" lvl="0" marL="457200" algn="l">
              <a:lnSpc>
                <a:spcPct val="110000"/>
              </a:lnSpc>
              <a:spcBef>
                <a:spcPts val="600"/>
              </a:spcBef>
              <a:spcAft>
                <a:spcPts val="0"/>
              </a:spcAft>
              <a:buClr>
                <a:schemeClr val="dk1"/>
              </a:buClr>
              <a:buSzPts val="1800"/>
              <a:buNone/>
              <a:defRPr b="0" sz="1800">
                <a:solidFill>
                  <a:schemeClr val="dk1"/>
                </a:solidFill>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 name="Google Shape;359;p119"/>
          <p:cNvSpPr txBox="1"/>
          <p:nvPr>
            <p:ph idx="3"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spTree>
      <p:nvGrpSpPr>
        <p:cNvPr id="360" name="Shape 360"/>
        <p:cNvGrpSpPr/>
        <p:nvPr/>
      </p:nvGrpSpPr>
      <p:grpSpPr>
        <a:xfrm>
          <a:off x="0" y="0"/>
          <a:ext cx="0" cy="0"/>
          <a:chOff x="0" y="0"/>
          <a:chExt cx="0" cy="0"/>
        </a:xfrm>
      </p:grpSpPr>
      <p:sp>
        <p:nvSpPr>
          <p:cNvPr id="361" name="Google Shape;361;p120"/>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120"/>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 name="Google Shape;363;p120"/>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120"/>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365" name="Shape 365"/>
        <p:cNvGrpSpPr/>
        <p:nvPr/>
      </p:nvGrpSpPr>
      <p:grpSpPr>
        <a:xfrm>
          <a:off x="0" y="0"/>
          <a:ext cx="0" cy="0"/>
          <a:chOff x="0" y="0"/>
          <a:chExt cx="0" cy="0"/>
        </a:xfrm>
      </p:grpSpPr>
      <p:sp>
        <p:nvSpPr>
          <p:cNvPr id="366" name="Google Shape;366;p121"/>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7" name="Google Shape;367;p121"/>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ro-RO"/>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43" name="Shape 43"/>
        <p:cNvGrpSpPr/>
        <p:nvPr/>
      </p:nvGrpSpPr>
      <p:grpSpPr>
        <a:xfrm>
          <a:off x="0" y="0"/>
          <a:ext cx="0" cy="0"/>
          <a:chOff x="0" y="0"/>
          <a:chExt cx="0" cy="0"/>
        </a:xfrm>
      </p:grpSpPr>
      <p:sp>
        <p:nvSpPr>
          <p:cNvPr id="44" name="Google Shape;44;p68"/>
          <p:cNvSpPr txBox="1"/>
          <p:nvPr>
            <p:ph type="title"/>
          </p:nvPr>
        </p:nvSpPr>
        <p:spPr>
          <a:xfrm>
            <a:off x="715963" y="504000"/>
            <a:ext cx="5235575"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68"/>
          <p:cNvSpPr txBox="1"/>
          <p:nvPr>
            <p:ph idx="1" type="body"/>
          </p:nvPr>
        </p:nvSpPr>
        <p:spPr>
          <a:xfrm>
            <a:off x="715963" y="1620000"/>
            <a:ext cx="5235575"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8"/>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7" name="Google Shape;47;p68"/>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
        <p:nvSpPr>
          <p:cNvPr id="48" name="Google Shape;48;p68"/>
          <p:cNvSpPr/>
          <p:nvPr>
            <p:ph idx="2" type="pic"/>
          </p:nvPr>
        </p:nvSpPr>
        <p:spPr>
          <a:xfrm>
            <a:off x="6240463" y="504001"/>
            <a:ext cx="5219700" cy="5467338"/>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49" name="Shape 49"/>
        <p:cNvGrpSpPr/>
        <p:nvPr/>
      </p:nvGrpSpPr>
      <p:grpSpPr>
        <a:xfrm>
          <a:off x="0" y="0"/>
          <a:ext cx="0" cy="0"/>
          <a:chOff x="0" y="0"/>
          <a:chExt cx="0" cy="0"/>
        </a:xfrm>
      </p:grpSpPr>
      <p:sp>
        <p:nvSpPr>
          <p:cNvPr id="50" name="Google Shape;50;p69"/>
          <p:cNvSpPr txBox="1"/>
          <p:nvPr>
            <p:ph type="title"/>
          </p:nvPr>
        </p:nvSpPr>
        <p:spPr>
          <a:xfrm>
            <a:off x="715963" y="504000"/>
            <a:ext cx="10744200"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69"/>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69"/>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
        <p:nvSpPr>
          <p:cNvPr id="53" name="Google Shape;53;p69"/>
          <p:cNvSpPr/>
          <p:nvPr>
            <p:ph idx="2" type="pic"/>
          </p:nvPr>
        </p:nvSpPr>
        <p:spPr>
          <a:xfrm>
            <a:off x="6240463" y="1616075"/>
            <a:ext cx="5219700" cy="4355264"/>
          </a:xfrm>
          <a:prstGeom prst="rect">
            <a:avLst/>
          </a:prstGeom>
          <a:noFill/>
          <a:ln>
            <a:noFill/>
          </a:ln>
        </p:spPr>
      </p:sp>
      <p:sp>
        <p:nvSpPr>
          <p:cNvPr id="54" name="Google Shape;54;p69"/>
          <p:cNvSpPr/>
          <p:nvPr>
            <p:ph idx="3" type="pic"/>
          </p:nvPr>
        </p:nvSpPr>
        <p:spPr>
          <a:xfrm>
            <a:off x="723900" y="1616075"/>
            <a:ext cx="5219700" cy="4355264"/>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55" name="Shape 55"/>
        <p:cNvGrpSpPr/>
        <p:nvPr/>
      </p:nvGrpSpPr>
      <p:grpSpPr>
        <a:xfrm>
          <a:off x="0" y="0"/>
          <a:ext cx="0" cy="0"/>
          <a:chOff x="0" y="0"/>
          <a:chExt cx="0" cy="0"/>
        </a:xfrm>
      </p:grpSpPr>
      <p:sp>
        <p:nvSpPr>
          <p:cNvPr id="56" name="Google Shape;56;p70"/>
          <p:cNvSpPr txBox="1"/>
          <p:nvPr>
            <p:ph type="title"/>
          </p:nvPr>
        </p:nvSpPr>
        <p:spPr>
          <a:xfrm>
            <a:off x="715963" y="504000"/>
            <a:ext cx="5235575" cy="972000"/>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2147"/>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70"/>
          <p:cNvSpPr txBox="1"/>
          <p:nvPr>
            <p:ph idx="1" type="body"/>
          </p:nvPr>
        </p:nvSpPr>
        <p:spPr>
          <a:xfrm>
            <a:off x="715963" y="1620000"/>
            <a:ext cx="5235575" cy="4351338"/>
          </a:xfrm>
          <a:prstGeom prst="rect">
            <a:avLst/>
          </a:prstGeom>
          <a:noFill/>
          <a:ln>
            <a:noFill/>
          </a:ln>
        </p:spPr>
        <p:txBody>
          <a:bodyPr anchorCtr="0" anchor="t" bIns="45700" lIns="91425" spcFirstLastPara="1" rIns="91425" wrap="square" tIns="45700">
            <a:noAutofit/>
          </a:bodyPr>
          <a:lstStyle>
            <a:lvl1pPr indent="-342900" lvl="0" marL="457200" algn="l">
              <a:lnSpc>
                <a:spcPct val="110000"/>
              </a:lnSpc>
              <a:spcBef>
                <a:spcPts val="600"/>
              </a:spcBef>
              <a:spcAft>
                <a:spcPts val="0"/>
              </a:spcAft>
              <a:buClr>
                <a:schemeClr val="dk1"/>
              </a:buClr>
              <a:buSzPts val="1800"/>
              <a:buChar char="•"/>
              <a:defRPr/>
            </a:lvl1pPr>
            <a:lvl2pPr indent="-342900" lvl="1" marL="914400" algn="l">
              <a:lnSpc>
                <a:spcPct val="110000"/>
              </a:lnSpc>
              <a:spcBef>
                <a:spcPts val="600"/>
              </a:spcBef>
              <a:spcAft>
                <a:spcPts val="0"/>
              </a:spcAft>
              <a:buClr>
                <a:schemeClr val="dk1"/>
              </a:buClr>
              <a:buSzPts val="1800"/>
              <a:buChar char="•"/>
              <a:defRPr/>
            </a:lvl2pPr>
            <a:lvl3pPr indent="-342900" lvl="2" marL="1371600" algn="l">
              <a:lnSpc>
                <a:spcPct val="110000"/>
              </a:lnSpc>
              <a:spcBef>
                <a:spcPts val="600"/>
              </a:spcBef>
              <a:spcAft>
                <a:spcPts val="0"/>
              </a:spcAft>
              <a:buClr>
                <a:schemeClr val="dk1"/>
              </a:buClr>
              <a:buSzPts val="1800"/>
              <a:buChar char="•"/>
              <a:defRPr/>
            </a:lvl3pPr>
            <a:lvl4pPr indent="-342900" lvl="3" marL="1828800" algn="l">
              <a:lnSpc>
                <a:spcPct val="110000"/>
              </a:lnSpc>
              <a:spcBef>
                <a:spcPts val="600"/>
              </a:spcBef>
              <a:spcAft>
                <a:spcPts val="0"/>
              </a:spcAft>
              <a:buClr>
                <a:schemeClr val="dk1"/>
              </a:buClr>
              <a:buSzPts val="1800"/>
              <a:buChar char="•"/>
              <a:defRPr/>
            </a:lvl4pPr>
            <a:lvl5pPr indent="-342900" lvl="4" marL="2286000" algn="l">
              <a:lnSpc>
                <a:spcPct val="110000"/>
              </a:lnSpc>
              <a:spcBef>
                <a:spcPts val="6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70"/>
          <p:cNvSpPr txBox="1"/>
          <p:nvPr>
            <p:ph idx="11" type="ftr"/>
          </p:nvPr>
        </p:nvSpPr>
        <p:spPr>
          <a:xfrm>
            <a:off x="7620000" y="6391361"/>
            <a:ext cx="2029193" cy="30153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70"/>
          <p:cNvSpPr txBox="1"/>
          <p:nvPr>
            <p:ph idx="12" type="sldNum"/>
          </p:nvPr>
        </p:nvSpPr>
        <p:spPr>
          <a:xfrm>
            <a:off x="9879898" y="6391361"/>
            <a:ext cx="345757" cy="276023"/>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ro-RO"/>
              <a:t>‹#›</a:t>
            </a:fld>
            <a:endParaRPr/>
          </a:p>
        </p:txBody>
      </p:sp>
      <p:sp>
        <p:nvSpPr>
          <p:cNvPr id="60" name="Google Shape;60;p70"/>
          <p:cNvSpPr/>
          <p:nvPr>
            <p:ph idx="2" type="pic"/>
          </p:nvPr>
        </p:nvSpPr>
        <p:spPr>
          <a:xfrm>
            <a:off x="6240463" y="504002"/>
            <a:ext cx="5319712" cy="2681160"/>
          </a:xfrm>
          <a:prstGeom prst="rect">
            <a:avLst/>
          </a:prstGeom>
          <a:noFill/>
          <a:ln>
            <a:noFill/>
          </a:ln>
        </p:spPr>
      </p:sp>
      <p:sp>
        <p:nvSpPr>
          <p:cNvPr id="61" name="Google Shape;61;p70"/>
          <p:cNvSpPr/>
          <p:nvPr>
            <p:ph idx="3" type="pic"/>
          </p:nvPr>
        </p:nvSpPr>
        <p:spPr>
          <a:xfrm>
            <a:off x="6240463" y="3430081"/>
            <a:ext cx="5319712" cy="2681160"/>
          </a:xfrm>
          <a:prstGeom prst="rect">
            <a:avLst/>
          </a:prstGeom>
          <a:noFill/>
          <a:ln>
            <a:noFill/>
          </a:ln>
        </p:spPr>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0.xml"/><Relationship Id="rId42" Type="http://schemas.openxmlformats.org/officeDocument/2006/relationships/slideLayout" Target="../slideLayouts/slideLayout52.xml"/><Relationship Id="rId41" Type="http://schemas.openxmlformats.org/officeDocument/2006/relationships/slideLayout" Target="../slideLayouts/slideLayout51.xml"/><Relationship Id="rId44" Type="http://schemas.openxmlformats.org/officeDocument/2006/relationships/slideLayout" Target="../slideLayouts/slideLayout54.xml"/><Relationship Id="rId43" Type="http://schemas.openxmlformats.org/officeDocument/2006/relationships/slideLayout" Target="../slideLayouts/slideLayout53.xml"/><Relationship Id="rId46" Type="http://schemas.openxmlformats.org/officeDocument/2006/relationships/slideLayout" Target="../slideLayouts/slideLayout56.xml"/><Relationship Id="rId45" Type="http://schemas.openxmlformats.org/officeDocument/2006/relationships/slideLayout" Target="../slideLayouts/slideLayout55.xml"/><Relationship Id="rId1" Type="http://schemas.openxmlformats.org/officeDocument/2006/relationships/image" Target="../media/image1.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48" Type="http://schemas.openxmlformats.org/officeDocument/2006/relationships/slideLayout" Target="../slideLayouts/slideLayout58.xml"/><Relationship Id="rId47" Type="http://schemas.openxmlformats.org/officeDocument/2006/relationships/slideLayout" Target="../slideLayouts/slideLayout57.xml"/><Relationship Id="rId49" Type="http://schemas.openxmlformats.org/officeDocument/2006/relationships/slideLayout" Target="../slideLayouts/slideLayout5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5" Type="http://schemas.openxmlformats.org/officeDocument/2006/relationships/slideLayout" Target="../slideLayouts/slideLayout45.xml"/><Relationship Id="rId34" Type="http://schemas.openxmlformats.org/officeDocument/2006/relationships/slideLayout" Target="../slideLayouts/slideLayout44.xml"/><Relationship Id="rId37" Type="http://schemas.openxmlformats.org/officeDocument/2006/relationships/slideLayout" Target="../slideLayouts/slideLayout47.xml"/><Relationship Id="rId36" Type="http://schemas.openxmlformats.org/officeDocument/2006/relationships/slideLayout" Target="../slideLayouts/slideLayout46.xml"/><Relationship Id="rId39" Type="http://schemas.openxmlformats.org/officeDocument/2006/relationships/slideLayout" Target="../slideLayouts/slideLayout49.xml"/><Relationship Id="rId38" Type="http://schemas.openxmlformats.org/officeDocument/2006/relationships/slideLayout" Target="../slideLayouts/slideLayout48.xml"/><Relationship Id="rId20" Type="http://schemas.openxmlformats.org/officeDocument/2006/relationships/slideLayout" Target="../slideLayouts/slideLayout30.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9" Type="http://schemas.openxmlformats.org/officeDocument/2006/relationships/slideLayout" Target="../slideLayouts/slideLayout39.xml"/><Relationship Id="rId51" Type="http://schemas.openxmlformats.org/officeDocument/2006/relationships/slideLayout" Target="../slideLayouts/slideLayout61.xml"/><Relationship Id="rId50" Type="http://schemas.openxmlformats.org/officeDocument/2006/relationships/slideLayout" Target="../slideLayouts/slideLayout60.xml"/><Relationship Id="rId53" Type="http://schemas.openxmlformats.org/officeDocument/2006/relationships/slideLayout" Target="../slideLayouts/slideLayout63.xml"/><Relationship Id="rId52" Type="http://schemas.openxmlformats.org/officeDocument/2006/relationships/slideLayout" Target="../slideLayouts/slideLayout62.xml"/><Relationship Id="rId11" Type="http://schemas.openxmlformats.org/officeDocument/2006/relationships/slideLayout" Target="../slideLayouts/slideLayout21.xml"/><Relationship Id="rId55" Type="http://schemas.openxmlformats.org/officeDocument/2006/relationships/slideLayout" Target="../slideLayouts/slideLayout65.xml"/><Relationship Id="rId10" Type="http://schemas.openxmlformats.org/officeDocument/2006/relationships/slideLayout" Target="../slideLayouts/slideLayout20.xml"/><Relationship Id="rId54" Type="http://schemas.openxmlformats.org/officeDocument/2006/relationships/slideLayout" Target="../slideLayouts/slideLayout6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56" Type="http://schemas.openxmlformats.org/officeDocument/2006/relationships/theme" Target="../theme/theme3.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9" Type="http://schemas.openxmlformats.org/officeDocument/2006/relationships/slideLayout" Target="../slideLayouts/slideLayout29.xml"/><Relationship Id="rId18"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720000" y="504000"/>
            <a:ext cx="10740164" cy="972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2147"/>
              </a:buClr>
              <a:buSzPts val="3200"/>
              <a:buFont typeface="Arial"/>
              <a:buNone/>
              <a:defRPr b="0" i="0" sz="3200" u="none" cap="none" strike="noStrike">
                <a:solidFill>
                  <a:srgbClr val="002147"/>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5"/>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17500" lvl="0" marL="4572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1pPr>
            <a:lvl2pPr indent="-317500" lvl="1" marL="9144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935">
          <p15:clr>
            <a:srgbClr val="F26B43"/>
          </p15:clr>
        </p15:guide>
        <p15:guide id="2" pos="3840">
          <p15:clr>
            <a:srgbClr val="F26B43"/>
          </p15:clr>
        </p15:guide>
        <p15:guide id="3" pos="451">
          <p15:clr>
            <a:srgbClr val="F26B43"/>
          </p15:clr>
        </p15:guide>
        <p15:guide id="4" pos="7219">
          <p15:clr>
            <a:srgbClr val="F26B43"/>
          </p15:clr>
        </p15:guide>
        <p15:guide id="5" orient="horz" pos="1018">
          <p15:clr>
            <a:srgbClr val="F26B43"/>
          </p15:clr>
        </p15:guide>
        <p15:guide id="6" orient="horz" pos="3768">
          <p15:clr>
            <a:srgbClr val="F26B43"/>
          </p15:clr>
        </p15:guide>
        <p15:guide id="7" pos="3749">
          <p15:clr>
            <a:srgbClr val="F26B43"/>
          </p15:clr>
        </p15:guide>
        <p15:guide id="8" pos="393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58"/>
          <p:cNvSpPr txBox="1"/>
          <p:nvPr>
            <p:ph type="title"/>
          </p:nvPr>
        </p:nvSpPr>
        <p:spPr>
          <a:xfrm>
            <a:off x="720000" y="470647"/>
            <a:ext cx="10740164" cy="972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2147"/>
              </a:buClr>
              <a:buSzPts val="3600"/>
              <a:buFont typeface="Arial"/>
              <a:buNone/>
              <a:defRPr b="0" i="0" sz="3600" u="none" cap="none" strike="noStrike">
                <a:solidFill>
                  <a:srgbClr val="002147"/>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9" name="Google Shape;79;p58"/>
          <p:cNvSpPr txBox="1"/>
          <p:nvPr>
            <p:ph idx="1" type="body"/>
          </p:nvPr>
        </p:nvSpPr>
        <p:spPr>
          <a:xfrm>
            <a:off x="720000" y="1620000"/>
            <a:ext cx="10740164" cy="4351338"/>
          </a:xfrm>
          <a:prstGeom prst="rect">
            <a:avLst/>
          </a:prstGeom>
          <a:noFill/>
          <a:ln>
            <a:noFill/>
          </a:ln>
        </p:spPr>
        <p:txBody>
          <a:bodyPr anchorCtr="0" anchor="t" bIns="45700" lIns="91425" spcFirstLastPara="1" rIns="91425" wrap="square" tIns="45700">
            <a:noAutofit/>
          </a:bodyPr>
          <a:lstStyle>
            <a:lvl1pPr indent="-317500" lvl="0" marL="4572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1pPr>
            <a:lvl2pPr indent="-317500" lvl="1" marL="9144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2pPr>
            <a:lvl3pPr indent="-317500" lvl="2" marL="13716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110000"/>
              </a:lnSpc>
              <a:spcBef>
                <a:spcPts val="6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58"/>
          <p:cNvSpPr txBox="1"/>
          <p:nvPr>
            <p:ph idx="11" type="ftr"/>
          </p:nvPr>
        </p:nvSpPr>
        <p:spPr>
          <a:xfrm>
            <a:off x="7620000" y="6391361"/>
            <a:ext cx="2029193" cy="301539"/>
          </a:xfrm>
          <a:prstGeom prst="rect">
            <a:avLst/>
          </a:prstGeom>
          <a:noFill/>
          <a:ln>
            <a:noFill/>
          </a:ln>
        </p:spPr>
        <p:txBody>
          <a:bodyPr anchorCtr="0" anchor="ctr" bIns="45700" lIns="91425" spcFirstLastPara="1" rIns="91425" wrap="square" tIns="72000">
            <a:noAutofit/>
          </a:bodyPr>
          <a:lstStyle>
            <a:lvl1pPr lvl="0" marR="0" rtl="0" algn="ctr">
              <a:spcBef>
                <a:spcPts val="0"/>
              </a:spcBef>
              <a:spcAft>
                <a:spcPts val="0"/>
              </a:spcAft>
              <a:buSzPts val="1400"/>
              <a:buNone/>
              <a:defRPr b="0" i="0" sz="700">
                <a:solidFill>
                  <a:srgbClr val="201A3E"/>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58"/>
          <p:cNvSpPr txBox="1"/>
          <p:nvPr>
            <p:ph idx="12" type="sldNum"/>
          </p:nvPr>
        </p:nvSpPr>
        <p:spPr>
          <a:xfrm>
            <a:off x="9879898" y="6391361"/>
            <a:ext cx="345757" cy="276023"/>
          </a:xfrm>
          <a:prstGeom prst="rect">
            <a:avLst/>
          </a:prstGeom>
          <a:noFill/>
          <a:ln>
            <a:noFill/>
          </a:ln>
        </p:spPr>
        <p:txBody>
          <a:bodyPr anchorCtr="0" anchor="ctr" bIns="45700" lIns="91425" spcFirstLastPara="1" rIns="91425" wrap="square" tIns="72000">
            <a:noAutofit/>
          </a:bodyPr>
          <a:lstStyle>
            <a:lvl1pPr indent="0" lvl="0" marL="0" marR="0" rtl="0" algn="ctr">
              <a:spcBef>
                <a:spcPts val="0"/>
              </a:spcBef>
              <a:buNone/>
              <a:defRPr b="0" i="0" sz="700">
                <a:solidFill>
                  <a:srgbClr val="201A3E"/>
                </a:solidFill>
                <a:latin typeface="Arial"/>
                <a:ea typeface="Arial"/>
                <a:cs typeface="Arial"/>
                <a:sym typeface="Arial"/>
              </a:defRPr>
            </a:lvl1pPr>
            <a:lvl2pPr indent="0" lvl="1" marL="0" marR="0" rtl="0" algn="ctr">
              <a:spcBef>
                <a:spcPts val="0"/>
              </a:spcBef>
              <a:buNone/>
              <a:defRPr b="0" i="0" sz="700">
                <a:solidFill>
                  <a:srgbClr val="201A3E"/>
                </a:solidFill>
                <a:latin typeface="Arial"/>
                <a:ea typeface="Arial"/>
                <a:cs typeface="Arial"/>
                <a:sym typeface="Arial"/>
              </a:defRPr>
            </a:lvl2pPr>
            <a:lvl3pPr indent="0" lvl="2" marL="0" marR="0" rtl="0" algn="ctr">
              <a:spcBef>
                <a:spcPts val="0"/>
              </a:spcBef>
              <a:buNone/>
              <a:defRPr b="0" i="0" sz="700">
                <a:solidFill>
                  <a:srgbClr val="201A3E"/>
                </a:solidFill>
                <a:latin typeface="Arial"/>
                <a:ea typeface="Arial"/>
                <a:cs typeface="Arial"/>
                <a:sym typeface="Arial"/>
              </a:defRPr>
            </a:lvl3pPr>
            <a:lvl4pPr indent="0" lvl="3" marL="0" marR="0" rtl="0" algn="ctr">
              <a:spcBef>
                <a:spcPts val="0"/>
              </a:spcBef>
              <a:buNone/>
              <a:defRPr b="0" i="0" sz="700">
                <a:solidFill>
                  <a:srgbClr val="201A3E"/>
                </a:solidFill>
                <a:latin typeface="Arial"/>
                <a:ea typeface="Arial"/>
                <a:cs typeface="Arial"/>
                <a:sym typeface="Arial"/>
              </a:defRPr>
            </a:lvl4pPr>
            <a:lvl5pPr indent="0" lvl="4" marL="0" marR="0" rtl="0" algn="ctr">
              <a:spcBef>
                <a:spcPts val="0"/>
              </a:spcBef>
              <a:buNone/>
              <a:defRPr b="0" i="0" sz="700">
                <a:solidFill>
                  <a:srgbClr val="201A3E"/>
                </a:solidFill>
                <a:latin typeface="Arial"/>
                <a:ea typeface="Arial"/>
                <a:cs typeface="Arial"/>
                <a:sym typeface="Arial"/>
              </a:defRPr>
            </a:lvl5pPr>
            <a:lvl6pPr indent="0" lvl="5" marL="0" marR="0" rtl="0" algn="ctr">
              <a:spcBef>
                <a:spcPts val="0"/>
              </a:spcBef>
              <a:buNone/>
              <a:defRPr b="0" i="0" sz="700">
                <a:solidFill>
                  <a:srgbClr val="201A3E"/>
                </a:solidFill>
                <a:latin typeface="Arial"/>
                <a:ea typeface="Arial"/>
                <a:cs typeface="Arial"/>
                <a:sym typeface="Arial"/>
              </a:defRPr>
            </a:lvl6pPr>
            <a:lvl7pPr indent="0" lvl="6" marL="0" marR="0" rtl="0" algn="ctr">
              <a:spcBef>
                <a:spcPts val="0"/>
              </a:spcBef>
              <a:buNone/>
              <a:defRPr b="0" i="0" sz="700">
                <a:solidFill>
                  <a:srgbClr val="201A3E"/>
                </a:solidFill>
                <a:latin typeface="Arial"/>
                <a:ea typeface="Arial"/>
                <a:cs typeface="Arial"/>
                <a:sym typeface="Arial"/>
              </a:defRPr>
            </a:lvl7pPr>
            <a:lvl8pPr indent="0" lvl="7" marL="0" marR="0" rtl="0" algn="ctr">
              <a:spcBef>
                <a:spcPts val="0"/>
              </a:spcBef>
              <a:buNone/>
              <a:defRPr b="0" i="0" sz="700">
                <a:solidFill>
                  <a:srgbClr val="201A3E"/>
                </a:solidFill>
                <a:latin typeface="Arial"/>
                <a:ea typeface="Arial"/>
                <a:cs typeface="Arial"/>
                <a:sym typeface="Arial"/>
              </a:defRPr>
            </a:lvl8pPr>
            <a:lvl9pPr indent="0" lvl="8" marL="0" marR="0" rtl="0" algn="ctr">
              <a:spcBef>
                <a:spcPts val="0"/>
              </a:spcBef>
              <a:buNone/>
              <a:defRPr b="0" i="0" sz="700">
                <a:solidFill>
                  <a:srgbClr val="201A3E"/>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ro-RO"/>
              <a:t>‹#›</a:t>
            </a:fld>
            <a:endParaRPr/>
          </a:p>
        </p:txBody>
      </p:sp>
      <p:cxnSp>
        <p:nvCxnSpPr>
          <p:cNvPr id="82" name="Google Shape;82;p58"/>
          <p:cNvCxnSpPr/>
          <p:nvPr/>
        </p:nvCxnSpPr>
        <p:spPr>
          <a:xfrm>
            <a:off x="720000" y="6391361"/>
            <a:ext cx="9505655" cy="0"/>
          </a:xfrm>
          <a:prstGeom prst="straightConnector1">
            <a:avLst/>
          </a:prstGeom>
          <a:noFill/>
          <a:ln cap="flat" cmpd="sng" w="9525">
            <a:solidFill>
              <a:srgbClr val="201A3E"/>
            </a:solidFill>
            <a:prstDash val="solid"/>
            <a:miter lim="800000"/>
            <a:headEnd len="sm" w="sm" type="none"/>
            <a:tailEnd len="sm" w="sm" type="none"/>
          </a:ln>
        </p:spPr>
      </p:cxnSp>
      <p:pic>
        <p:nvPicPr>
          <p:cNvPr id="83" name="Google Shape;83;p58"/>
          <p:cNvPicPr preferRelativeResize="0"/>
          <p:nvPr/>
        </p:nvPicPr>
        <p:blipFill rotWithShape="1">
          <a:blip r:embed="rId1">
            <a:alphaModFix/>
          </a:blip>
          <a:srcRect b="0" l="0" r="0" t="0"/>
          <a:stretch/>
        </p:blipFill>
        <p:spPr>
          <a:xfrm>
            <a:off x="10331989" y="6115338"/>
            <a:ext cx="1124772" cy="55204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6" r:id="rId47"/>
    <p:sldLayoutId id="2147483707" r:id="rId48"/>
    <p:sldLayoutId id="2147483708" r:id="rId49"/>
    <p:sldLayoutId id="2147483709" r:id="rId50"/>
    <p:sldLayoutId id="2147483710" r:id="rId51"/>
    <p:sldLayoutId id="2147483711" r:id="rId52"/>
    <p:sldLayoutId id="2147483712" r:id="rId53"/>
    <p:sldLayoutId id="2147483713" r:id="rId54"/>
    <p:sldLayoutId id="2147483714" r:id="rId55"/>
  </p:sldLayoutIdLst>
  <mc:AlternateContent>
    <mc:Choice Requires="p14">
      <p:transition spd="med" p14:dur="600">
        <p:fade/>
      </p:transition>
    </mc:Choice>
    <mc:Fallback>
      <p:transition spd="med">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840">
          <p15:clr>
            <a:srgbClr val="F26B43"/>
          </p15:clr>
        </p15:guide>
        <p15:guide id="2" pos="521">
          <p15:clr>
            <a:srgbClr val="F26B43"/>
          </p15:clr>
        </p15:guide>
        <p15:guide id="3" pos="7219">
          <p15:clr>
            <a:srgbClr val="F26B43"/>
          </p15:clr>
        </p15:guide>
        <p15:guide id="4" orient="horz" pos="3768">
          <p15:clr>
            <a:srgbClr val="F26B43"/>
          </p15:clr>
        </p15:guide>
        <p15:guide id="5" pos="3749">
          <p15:clr>
            <a:srgbClr val="F26B43"/>
          </p15:clr>
        </p15:guide>
        <p15:guide id="6" pos="3931">
          <p15:clr>
            <a:srgbClr val="F26B43"/>
          </p15:clr>
        </p15:guide>
        <p15:guide id="7" orient="horz" pos="550">
          <p15:clr>
            <a:srgbClr val="F26B43"/>
          </p15:clr>
        </p15:guide>
        <p15:guide id="8" pos="43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chart" Target="../charts/char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chart" Target="../charts/char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chart" Target="../charts/chart6.xml"/><Relationship Id="rId4"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chart" Target="../charts/chart7.xml"/><Relationship Id="rId4" Type="http://schemas.openxmlformats.org/officeDocument/2006/relationships/chart" Target="../charts/chart8.xml"/><Relationship Id="rId5" Type="http://schemas.openxmlformats.org/officeDocument/2006/relationships/image" Target="../media/image24.png"/><Relationship Id="rId6" Type="http://schemas.openxmlformats.org/officeDocument/2006/relationships/image" Target="../media/image15.png"/><Relationship Id="rId7"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chart" Target="../charts/chart9.xml"/><Relationship Id="rId7" Type="http://schemas.openxmlformats.org/officeDocument/2006/relationships/chart" Target="../charts/char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chart" Target="../charts/chart11.xml"/><Relationship Id="rId7" Type="http://schemas.openxmlformats.org/officeDocument/2006/relationships/chart" Target="../charts/chart12.xml"/><Relationship Id="rId8" Type="http://schemas.openxmlformats.org/officeDocument/2006/relationships/chart" Target="../charts/char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9.png"/><Relationship Id="rId6"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chart" Target="../charts/char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chart" Target="../charts/char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37.png"/><Relationship Id="rId7"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32.png"/><Relationship Id="rId6"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34.png"/><Relationship Id="rId5" Type="http://schemas.openxmlformats.org/officeDocument/2006/relationships/image" Target="../media/image15.png"/><Relationship Id="rId6" Type="http://schemas.openxmlformats.org/officeDocument/2006/relationships/image" Target="../media/image40.png"/><Relationship Id="rId7"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35.png"/><Relationship Id="rId6"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32.png"/><Relationship Id="rId6"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32.png"/><Relationship Id="rId7"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1.jpg"/><Relationship Id="rId4" Type="http://schemas.openxmlformats.org/officeDocument/2006/relationships/image" Target="../media/image10.png"/><Relationship Id="rId5" Type="http://schemas.openxmlformats.org/officeDocument/2006/relationships/image" Target="../media/image17.png"/><Relationship Id="rId6"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56.png"/><Relationship Id="rId6" Type="http://schemas.openxmlformats.org/officeDocument/2006/relationships/image" Target="../media/image32.png"/><Relationship Id="rId7"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32.png"/><Relationship Id="rId6" Type="http://schemas.openxmlformats.org/officeDocument/2006/relationships/image" Target="../media/image24.png"/><Relationship Id="rId7" Type="http://schemas.openxmlformats.org/officeDocument/2006/relationships/image" Target="../media/image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5.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4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6.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4.png"/><Relationship Id="rId6"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2.png"/><Relationship Id="rId6" Type="http://schemas.openxmlformats.org/officeDocument/2006/relationships/image" Target="../media/image2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9.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0.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17.xml"/><Relationship Id="rId7" Type="http://schemas.openxmlformats.org/officeDocument/2006/relationships/chart" Target="../charts/char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19.xml"/><Relationship Id="rId7"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0.xml"/><Relationship Id="rId7" Type="http://schemas.openxmlformats.org/officeDocument/2006/relationships/image" Target="../media/image5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15.png"/><Relationship Id="rId4" Type="http://schemas.openxmlformats.org/officeDocument/2006/relationships/image" Target="../media/image46.png"/><Relationship Id="rId5" Type="http://schemas.openxmlformats.org/officeDocument/2006/relationships/image" Target="../media/image60.png"/><Relationship Id="rId6" Type="http://schemas.openxmlformats.org/officeDocument/2006/relationships/chart" Target="../charts/chart23.xml"/><Relationship Id="rId7" Type="http://schemas.openxmlformats.org/officeDocument/2006/relationships/image" Target="../media/image1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 Id="rId3" Type="http://schemas.openxmlformats.org/officeDocument/2006/relationships/image" Target="../media/image46.png"/><Relationship Id="rId4" Type="http://schemas.openxmlformats.org/officeDocument/2006/relationships/image" Target="../media/image52.png"/><Relationship Id="rId9" Type="http://schemas.openxmlformats.org/officeDocument/2006/relationships/image" Target="../media/image58.png"/><Relationship Id="rId5" Type="http://schemas.openxmlformats.org/officeDocument/2006/relationships/image" Target="../media/image49.png"/><Relationship Id="rId6" Type="http://schemas.openxmlformats.org/officeDocument/2006/relationships/image" Target="../media/image54.png"/><Relationship Id="rId7" Type="http://schemas.openxmlformats.org/officeDocument/2006/relationships/image" Target="../media/image57.png"/><Relationship Id="rId8" Type="http://schemas.openxmlformats.org/officeDocument/2006/relationships/image" Target="../media/image61.jpg"/><Relationship Id="rId11" Type="http://schemas.openxmlformats.org/officeDocument/2006/relationships/image" Target="../media/image15.png"/><Relationship Id="rId10"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46.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5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46.png"/><Relationship Id="rId4" Type="http://schemas.openxmlformats.org/officeDocument/2006/relationships/image" Target="../media/image10.png"/><Relationship Id="rId5" Type="http://schemas.openxmlformats.org/officeDocument/2006/relationships/image" Target="../media/image15.png"/><Relationship Id="rId6" Type="http://schemas.openxmlformats.org/officeDocument/2006/relationships/image" Target="../media/image5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46.png"/><Relationship Id="rId6" Type="http://schemas.openxmlformats.org/officeDocument/2006/relationships/chart" Target="../charts/chart26.xml"/><Relationship Id="rId7" Type="http://schemas.openxmlformats.org/officeDocument/2006/relationships/chart" Target="../charts/char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4.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image" Target="../media/image2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0.png"/><Relationship Id="rId5" Type="http://schemas.openxmlformats.org/officeDocument/2006/relationships/chart" Target="../charts/char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chart" Target="../charts/chart2.xml"/><Relationship Id="rId5" Type="http://schemas.openxmlformats.org/officeDocument/2006/relationships/chart" Target="../charts/chart3.xml"/><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1"/>
          <p:cNvPicPr preferRelativeResize="0"/>
          <p:nvPr/>
        </p:nvPicPr>
        <p:blipFill rotWithShape="1">
          <a:blip r:embed="rId3">
            <a:alphaModFix/>
          </a:blip>
          <a:srcRect b="0" l="0" r="0" t="0"/>
          <a:stretch/>
        </p:blipFill>
        <p:spPr>
          <a:xfrm>
            <a:off x="-146958" y="-658097"/>
            <a:ext cx="12485915" cy="9867723"/>
          </a:xfrm>
          <a:prstGeom prst="rect">
            <a:avLst/>
          </a:prstGeom>
          <a:noFill/>
          <a:ln>
            <a:noFill/>
          </a:ln>
        </p:spPr>
      </p:pic>
      <p:pic>
        <p:nvPicPr>
          <p:cNvPr id="374" name="Google Shape;374;p1"/>
          <p:cNvPicPr preferRelativeResize="0"/>
          <p:nvPr/>
        </p:nvPicPr>
        <p:blipFill rotWithShape="1">
          <a:blip r:embed="rId4">
            <a:alphaModFix/>
          </a:blip>
          <a:srcRect b="0" l="0" r="0" t="0"/>
          <a:stretch/>
        </p:blipFill>
        <p:spPr>
          <a:xfrm>
            <a:off x="9076533" y="206937"/>
            <a:ext cx="2295326" cy="1126563"/>
          </a:xfrm>
          <a:prstGeom prst="rect">
            <a:avLst/>
          </a:prstGeom>
          <a:noFill/>
          <a:ln>
            <a:noFill/>
          </a:ln>
        </p:spPr>
      </p:pic>
      <p:sp>
        <p:nvSpPr>
          <p:cNvPr id="375" name="Google Shape;375;p1"/>
          <p:cNvSpPr txBox="1"/>
          <p:nvPr>
            <p:ph type="title"/>
          </p:nvPr>
        </p:nvSpPr>
        <p:spPr>
          <a:xfrm>
            <a:off x="894263" y="3429000"/>
            <a:ext cx="3574498" cy="716336"/>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Arial"/>
              <a:buNone/>
            </a:pPr>
            <a:br>
              <a:rPr lang="ro-RO" sz="5400"/>
            </a:br>
            <a:r>
              <a:rPr b="1" lang="ro-RO" sz="3200"/>
              <a:t>ediția a 13-a</a:t>
            </a:r>
            <a:endParaRPr b="1" sz="3200"/>
          </a:p>
        </p:txBody>
      </p:sp>
      <p:sp>
        <p:nvSpPr>
          <p:cNvPr id="376" name="Google Shape;376;p1"/>
          <p:cNvSpPr txBox="1"/>
          <p:nvPr/>
        </p:nvSpPr>
        <p:spPr>
          <a:xfrm>
            <a:off x="7112642" y="5056507"/>
            <a:ext cx="412279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ro-RO" sz="2400">
                <a:solidFill>
                  <a:schemeClr val="lt1"/>
                </a:solidFill>
                <a:latin typeface="Calibri"/>
                <a:ea typeface="Calibri"/>
                <a:cs typeface="Calibri"/>
                <a:sym typeface="Calibri"/>
              </a:rPr>
              <a:t>47 de piețe de media. România</a:t>
            </a:r>
            <a:endParaRPr/>
          </a:p>
          <a:p>
            <a:pPr indent="0" lvl="0" marL="0" marR="0" rtl="0" algn="l">
              <a:spcBef>
                <a:spcPts val="0"/>
              </a:spcBef>
              <a:spcAft>
                <a:spcPts val="0"/>
              </a:spcAft>
              <a:buNone/>
            </a:pPr>
            <a:r>
              <a:rPr b="1" i="1" lang="ro-RO" sz="2400">
                <a:solidFill>
                  <a:schemeClr val="lt1"/>
                </a:solidFill>
                <a:latin typeface="Calibri"/>
                <a:ea typeface="Calibri"/>
                <a:cs typeface="Calibri"/>
                <a:sym typeface="Calibri"/>
              </a:rPr>
              <a:t>digitalnewsreport.org</a:t>
            </a:r>
            <a:endParaRPr b="1" i="1" sz="2400">
              <a:solidFill>
                <a:schemeClr val="lt1"/>
              </a:solidFill>
              <a:latin typeface="Calibri"/>
              <a:ea typeface="Calibri"/>
              <a:cs typeface="Calibri"/>
              <a:sym typeface="Calibri"/>
            </a:endParaRPr>
          </a:p>
        </p:txBody>
      </p:sp>
      <p:pic>
        <p:nvPicPr>
          <p:cNvPr id="377" name="Google Shape;377;p1"/>
          <p:cNvPicPr preferRelativeResize="0"/>
          <p:nvPr/>
        </p:nvPicPr>
        <p:blipFill rotWithShape="1">
          <a:blip r:embed="rId5">
            <a:alphaModFix/>
          </a:blip>
          <a:srcRect b="0" l="0" r="0" t="0"/>
          <a:stretch/>
        </p:blipFill>
        <p:spPr>
          <a:xfrm>
            <a:off x="577320" y="5743059"/>
            <a:ext cx="868224" cy="71633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10"/>
          <p:cNvSpPr txBox="1"/>
          <p:nvPr>
            <p:ph type="title"/>
          </p:nvPr>
        </p:nvSpPr>
        <p:spPr>
          <a:xfrm>
            <a:off x="872513" y="511923"/>
            <a:ext cx="10740164"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3200"/>
              <a:buFont typeface="Calibri"/>
              <a:buNone/>
            </a:pPr>
            <a:r>
              <a:rPr b="1" lang="ro-RO" sz="3200">
                <a:latin typeface="Calibri"/>
                <a:ea typeface="Calibri"/>
                <a:cs typeface="Calibri"/>
                <a:sym typeface="Calibri"/>
              </a:rPr>
              <a:t>Proporția celor care spun că au încredere în presă</a:t>
            </a:r>
            <a:br>
              <a:rPr b="1" lang="ro-RO" sz="4000">
                <a:latin typeface="Calibri"/>
                <a:ea typeface="Calibri"/>
                <a:cs typeface="Calibri"/>
                <a:sym typeface="Calibri"/>
              </a:rPr>
            </a:br>
            <a:endParaRPr b="1" sz="4000">
              <a:latin typeface="Calibri"/>
              <a:ea typeface="Calibri"/>
              <a:cs typeface="Calibri"/>
              <a:sym typeface="Calibri"/>
            </a:endParaRPr>
          </a:p>
        </p:txBody>
      </p:sp>
      <p:sp>
        <p:nvSpPr>
          <p:cNvPr id="464" name="Google Shape;464;p10"/>
          <p:cNvSpPr txBox="1"/>
          <p:nvPr>
            <p:ph idx="1" type="body"/>
          </p:nvPr>
        </p:nvSpPr>
        <p:spPr>
          <a:xfrm>
            <a:off x="524453" y="1093657"/>
            <a:ext cx="9712817" cy="36085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None/>
            </a:pPr>
            <a:r>
              <a:rPr lang="ro-RO" sz="1800">
                <a:latin typeface="Arial"/>
                <a:ea typeface="Arial"/>
                <a:cs typeface="Arial"/>
                <a:sym typeface="Arial"/>
              </a:rPr>
              <a:t>Toate țările</a:t>
            </a:r>
            <a:endParaRPr sz="2000"/>
          </a:p>
          <a:p>
            <a:pPr indent="0" lvl="0" marL="0" rtl="0" algn="l">
              <a:lnSpc>
                <a:spcPct val="110000"/>
              </a:lnSpc>
              <a:spcBef>
                <a:spcPts val="12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sz="800"/>
          </a:p>
          <a:p>
            <a:pPr indent="0" lvl="0" marL="0" rtl="0" algn="l">
              <a:lnSpc>
                <a:spcPct val="110000"/>
              </a:lnSpc>
              <a:spcBef>
                <a:spcPts val="600"/>
              </a:spcBef>
              <a:spcAft>
                <a:spcPts val="0"/>
              </a:spcAft>
              <a:buClr>
                <a:schemeClr val="dk1"/>
              </a:buClr>
              <a:buSzPts val="800"/>
              <a:buNone/>
            </a:pPr>
            <a:r>
              <a:t/>
            </a:r>
            <a:endParaRPr b="1"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rPr b="1" i="1" lang="ro-RO" sz="800">
                <a:latin typeface="Tahoma"/>
                <a:ea typeface="Tahoma"/>
                <a:cs typeface="Tahoma"/>
                <a:sym typeface="Tahoma"/>
              </a:rPr>
              <a:t>[Q6_2016]. </a:t>
            </a:r>
            <a:r>
              <a:rPr i="1" lang="ro-RO" sz="800">
                <a:latin typeface="Tahoma"/>
                <a:ea typeface="Tahoma"/>
                <a:cs typeface="Tahoma"/>
                <a:sym typeface="Tahoma"/>
              </a:rPr>
              <a:t>Indicaţi măsura în care sunteţi de acord cu următoarele afirmaţii: Cred că poţi avea încredere în majoritatea ştirilor de cele mai multe ori. Baza: eșantionul total din fiecare țară, cca 2000. </a:t>
            </a:r>
            <a:endParaRPr i="1" sz="2800">
              <a:latin typeface="Calibri"/>
              <a:ea typeface="Calibri"/>
              <a:cs typeface="Calibri"/>
              <a:sym typeface="Calibri"/>
            </a:endParaRPr>
          </a:p>
        </p:txBody>
      </p:sp>
      <p:pic>
        <p:nvPicPr>
          <p:cNvPr id="465" name="Google Shape;465;p10"/>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66" name="Google Shape;466;p10"/>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graphicFrame>
        <p:nvGraphicFramePr>
          <p:cNvPr id="467" name="Google Shape;467;p10"/>
          <p:cNvGraphicFramePr/>
          <p:nvPr/>
        </p:nvGraphicFramePr>
        <p:xfrm>
          <a:off x="1009649" y="1484790"/>
          <a:ext cx="10029826" cy="4315934"/>
        </p:xfrm>
        <a:graphic>
          <a:graphicData uri="http://schemas.openxmlformats.org/drawingml/2006/chart">
            <c:chart r:id="rId5"/>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1"/>
          <p:cNvSpPr txBox="1"/>
          <p:nvPr>
            <p:ph type="title"/>
          </p:nvPr>
        </p:nvSpPr>
        <p:spPr>
          <a:xfrm>
            <a:off x="872513" y="511923"/>
            <a:ext cx="9503966"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2800"/>
              <a:buFont typeface="Calibri"/>
              <a:buNone/>
            </a:pPr>
            <a:r>
              <a:rPr b="1" lang="ro-RO" sz="2800">
                <a:latin typeface="Calibri"/>
                <a:ea typeface="Calibri"/>
                <a:cs typeface="Calibri"/>
                <a:sym typeface="Calibri"/>
              </a:rPr>
              <a:t>Proporția celor care spun cum influențează fiecare factor încrederea în redacții, în funcție de interesul pentru politică </a:t>
            </a:r>
            <a:endParaRPr b="1" sz="2800">
              <a:latin typeface="Calibri"/>
              <a:ea typeface="Calibri"/>
              <a:cs typeface="Calibri"/>
              <a:sym typeface="Calibri"/>
            </a:endParaRPr>
          </a:p>
        </p:txBody>
      </p:sp>
      <p:sp>
        <p:nvSpPr>
          <p:cNvPr id="473" name="Google Shape;473;p11"/>
          <p:cNvSpPr txBox="1"/>
          <p:nvPr>
            <p:ph idx="1" type="body"/>
          </p:nvPr>
        </p:nvSpPr>
        <p:spPr>
          <a:xfrm>
            <a:off x="579323" y="1647630"/>
            <a:ext cx="9712817" cy="36085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None/>
            </a:pPr>
            <a:r>
              <a:rPr lang="ro-RO" sz="1800">
                <a:latin typeface="Arial"/>
                <a:ea typeface="Arial"/>
                <a:cs typeface="Arial"/>
                <a:sym typeface="Arial"/>
              </a:rPr>
              <a:t>Toate piețele</a:t>
            </a:r>
            <a:endParaRPr sz="1800">
              <a:latin typeface="Cambria"/>
              <a:ea typeface="Cambria"/>
              <a:cs typeface="Cambria"/>
              <a:sym typeface="Cambria"/>
            </a:endParaRPr>
          </a:p>
          <a:p>
            <a:pPr indent="0" lvl="0" marL="0" rtl="0" algn="l">
              <a:lnSpc>
                <a:spcPct val="110000"/>
              </a:lnSpc>
              <a:spcBef>
                <a:spcPts val="12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b="1"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rPr b="1" i="1" lang="ro-RO" sz="800">
                <a:latin typeface="Tahoma"/>
                <a:ea typeface="Tahoma"/>
                <a:cs typeface="Tahoma"/>
                <a:sym typeface="Tahoma"/>
              </a:rPr>
              <a:t>[Q1_TRUST_REASON_2024]. </a:t>
            </a:r>
            <a:r>
              <a:rPr i="1" lang="ro-RO" sz="800">
                <a:latin typeface="Tahoma"/>
                <a:ea typeface="Tahoma"/>
                <a:cs typeface="Tahoma"/>
                <a:sym typeface="Tahoma"/>
              </a:rPr>
              <a:t>Gândindu-vă tot la încrederea în știri, cât de importante sau neimportante sunt pentru dvs. următoarele aspecte atunci când trebuie să decideți în ce instituții de presă să aveți încredere? </a:t>
            </a:r>
            <a:r>
              <a:rPr b="1" i="1" lang="ro-RO" sz="800">
                <a:latin typeface="Tahoma"/>
                <a:ea typeface="Tahoma"/>
                <a:cs typeface="Tahoma"/>
                <a:sym typeface="Tahoma"/>
              </a:rPr>
              <a:t>[Q2_NEW_2018] </a:t>
            </a:r>
            <a:r>
              <a:rPr i="1" lang="ro-RO" sz="800">
                <a:latin typeface="Tahoma"/>
                <a:ea typeface="Tahoma"/>
                <a:cs typeface="Tahoma"/>
                <a:sym typeface="Tahoma"/>
              </a:rPr>
              <a:t>Cât de interesat(ă) aţi spune că sunteţi, dacă este cazul, de politică? Baza: Interesați/neinteresați = 26,767/32,595.</a:t>
            </a:r>
            <a:endParaRPr i="1" sz="2800">
              <a:latin typeface="Calibri"/>
              <a:ea typeface="Calibri"/>
              <a:cs typeface="Calibri"/>
              <a:sym typeface="Calibri"/>
            </a:endParaRPr>
          </a:p>
        </p:txBody>
      </p:sp>
      <p:pic>
        <p:nvPicPr>
          <p:cNvPr id="474" name="Google Shape;474;p11"/>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75" name="Google Shape;475;p11"/>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graphicFrame>
        <p:nvGraphicFramePr>
          <p:cNvPr id="476" name="Google Shape;476;p11"/>
          <p:cNvGraphicFramePr/>
          <p:nvPr/>
        </p:nvGraphicFramePr>
        <p:xfrm>
          <a:off x="2528711" y="1483923"/>
          <a:ext cx="7084625" cy="4461527"/>
        </p:xfrm>
        <a:graphic>
          <a:graphicData uri="http://schemas.openxmlformats.org/drawingml/2006/chart">
            <c:chart r:id="rId5"/>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id="482" name="Google Shape;482;p12"/>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483" name="Google Shape;483;p12"/>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484" name="Google Shape;484;p12"/>
          <p:cNvSpPr txBox="1"/>
          <p:nvPr>
            <p:ph type="title"/>
          </p:nvPr>
        </p:nvSpPr>
        <p:spPr>
          <a:xfrm>
            <a:off x="468086" y="880670"/>
            <a:ext cx="8329431"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România: surse de informare și opinie</a:t>
            </a:r>
            <a:endParaRPr b="1" sz="7200"/>
          </a:p>
        </p:txBody>
      </p:sp>
      <p:pic>
        <p:nvPicPr>
          <p:cNvPr id="485" name="Google Shape;485;p12"/>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486" name="Google Shape;486;p12"/>
          <p:cNvSpPr txBox="1"/>
          <p:nvPr/>
        </p:nvSpPr>
        <p:spPr>
          <a:xfrm>
            <a:off x="468086" y="2826211"/>
            <a:ext cx="518447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Prof. univ. dr. Raluca Radu</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graphicFrame>
        <p:nvGraphicFramePr>
          <p:cNvPr id="491" name="Google Shape;491;p13"/>
          <p:cNvGraphicFramePr/>
          <p:nvPr/>
        </p:nvGraphicFramePr>
        <p:xfrm>
          <a:off x="630600" y="1736850"/>
          <a:ext cx="9052294" cy="3832373"/>
        </p:xfrm>
        <a:graphic>
          <a:graphicData uri="http://schemas.openxmlformats.org/drawingml/2006/chart">
            <c:chart r:id="rId3"/>
          </a:graphicData>
        </a:graphic>
      </p:graphicFrame>
      <p:sp>
        <p:nvSpPr>
          <p:cNvPr id="492" name="Google Shape;492;p13"/>
          <p:cNvSpPr txBox="1"/>
          <p:nvPr>
            <p:ph type="title"/>
          </p:nvPr>
        </p:nvSpPr>
        <p:spPr>
          <a:xfrm>
            <a:off x="872513" y="511923"/>
            <a:ext cx="10740164"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latin typeface="Calibri"/>
                <a:ea typeface="Calibri"/>
                <a:cs typeface="Calibri"/>
                <a:sym typeface="Calibri"/>
              </a:rPr>
              <a:t>Sursele de informare din ultima săptămână</a:t>
            </a:r>
            <a:endParaRPr b="1" sz="4000">
              <a:latin typeface="Calibri"/>
              <a:ea typeface="Calibri"/>
              <a:cs typeface="Calibri"/>
              <a:sym typeface="Calibri"/>
            </a:endParaRPr>
          </a:p>
        </p:txBody>
      </p:sp>
      <p:sp>
        <p:nvSpPr>
          <p:cNvPr id="493" name="Google Shape;493;p13"/>
          <p:cNvSpPr txBox="1"/>
          <p:nvPr>
            <p:ph idx="1" type="body"/>
          </p:nvPr>
        </p:nvSpPr>
        <p:spPr>
          <a:xfrm>
            <a:off x="630600" y="1172899"/>
            <a:ext cx="9712817" cy="622047"/>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1800"/>
              <a:buNone/>
            </a:pPr>
            <a:r>
              <a:rPr lang="ro-RO">
                <a:latin typeface="Calibri"/>
                <a:ea typeface="Calibri"/>
                <a:cs typeface="Calibri"/>
                <a:sym typeface="Calibri"/>
              </a:rPr>
              <a:t>Eșantionul românesc</a:t>
            </a:r>
            <a:endParaRPr/>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b="1"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b="1"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b="1"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rPr b="1" i="1" lang="ro-RO" sz="800">
                <a:latin typeface="Tahoma"/>
                <a:ea typeface="Tahoma"/>
                <a:cs typeface="Tahoma"/>
                <a:sym typeface="Tahoma"/>
              </a:rPr>
              <a:t>[Q3] </a:t>
            </a:r>
            <a:r>
              <a:rPr i="1" lang="ro-RO" sz="800">
                <a:latin typeface="Tahoma"/>
                <a:ea typeface="Tahoma"/>
                <a:cs typeface="Tahoma"/>
                <a:sym typeface="Tahoma"/>
              </a:rPr>
              <a:t>Pe care dintre următoarele surse, dacă este cazul, le-aţi folosit în ultima săptămână ca sursă de ştiri? Selectaţi toate variantele aplicabile. Baza: eșantion total în România, 2017-2024, cca 2000 de respondenți pe an.</a:t>
            </a:r>
            <a:endParaRPr sz="2800">
              <a:latin typeface="Calibri"/>
              <a:ea typeface="Calibri"/>
              <a:cs typeface="Calibri"/>
              <a:sym typeface="Calibri"/>
            </a:endParaRPr>
          </a:p>
        </p:txBody>
      </p:sp>
      <p:pic>
        <p:nvPicPr>
          <p:cNvPr id="494" name="Google Shape;494;p13"/>
          <p:cNvPicPr preferRelativeResize="0"/>
          <p:nvPr/>
        </p:nvPicPr>
        <p:blipFill rotWithShape="1">
          <a:blip r:embed="rId4">
            <a:alphaModFix/>
          </a:blip>
          <a:srcRect b="0" l="0" r="0" t="0"/>
          <a:stretch/>
        </p:blipFill>
        <p:spPr>
          <a:xfrm>
            <a:off x="10292140" y="5822151"/>
            <a:ext cx="1188000" cy="246599"/>
          </a:xfrm>
          <a:prstGeom prst="rect">
            <a:avLst/>
          </a:prstGeom>
          <a:noFill/>
          <a:ln>
            <a:noFill/>
          </a:ln>
        </p:spPr>
      </p:pic>
      <p:pic>
        <p:nvPicPr>
          <p:cNvPr id="495" name="Google Shape;495;p13"/>
          <p:cNvPicPr preferRelativeResize="0"/>
          <p:nvPr/>
        </p:nvPicPr>
        <p:blipFill rotWithShape="1">
          <a:blip r:embed="rId5">
            <a:alphaModFix/>
          </a:blip>
          <a:srcRect b="0" l="0" r="0" t="0"/>
          <a:stretch/>
        </p:blipFill>
        <p:spPr>
          <a:xfrm>
            <a:off x="10376479" y="167787"/>
            <a:ext cx="1375407" cy="1134792"/>
          </a:xfrm>
          <a:prstGeom prst="rect">
            <a:avLst/>
          </a:prstGeom>
          <a:noFill/>
          <a:ln>
            <a:noFill/>
          </a:ln>
        </p:spPr>
      </p:pic>
      <p:pic>
        <p:nvPicPr>
          <p:cNvPr id="496" name="Google Shape;496;p13"/>
          <p:cNvPicPr preferRelativeResize="0"/>
          <p:nvPr/>
        </p:nvPicPr>
        <p:blipFill rotWithShape="1">
          <a:blip r:embed="rId6">
            <a:alphaModFix/>
          </a:blip>
          <a:srcRect b="0" l="0" r="0" t="0"/>
          <a:stretch/>
        </p:blipFill>
        <p:spPr>
          <a:xfrm>
            <a:off x="80114" y="167787"/>
            <a:ext cx="720000" cy="720000"/>
          </a:xfrm>
          <a:prstGeom prst="rect">
            <a:avLst/>
          </a:prstGeom>
          <a:noFill/>
          <a:ln>
            <a:noFill/>
          </a:ln>
        </p:spPr>
      </p:pic>
      <p:sp>
        <p:nvSpPr>
          <p:cNvPr id="497" name="Google Shape;497;p13"/>
          <p:cNvSpPr txBox="1"/>
          <p:nvPr/>
        </p:nvSpPr>
        <p:spPr>
          <a:xfrm>
            <a:off x="6579605" y="1377825"/>
            <a:ext cx="1421396" cy="523220"/>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ro-RO" sz="1400">
                <a:solidFill>
                  <a:srgbClr val="7F7F7F"/>
                </a:solidFill>
                <a:latin typeface="Calibri"/>
                <a:ea typeface="Calibri"/>
                <a:cs typeface="Calibri"/>
                <a:sym typeface="Calibri"/>
              </a:rPr>
              <a:t>Am introdus cote de educație</a:t>
            </a:r>
            <a:endParaRPr/>
          </a:p>
        </p:txBody>
      </p:sp>
      <p:cxnSp>
        <p:nvCxnSpPr>
          <p:cNvPr id="498" name="Google Shape;498;p13"/>
          <p:cNvCxnSpPr/>
          <p:nvPr/>
        </p:nvCxnSpPr>
        <p:spPr>
          <a:xfrm>
            <a:off x="7290303" y="2009775"/>
            <a:ext cx="0" cy="2400300"/>
          </a:xfrm>
          <a:prstGeom prst="straightConnector1">
            <a:avLst/>
          </a:prstGeom>
          <a:noFill/>
          <a:ln cap="flat" cmpd="sng" w="22225">
            <a:solidFill>
              <a:srgbClr val="7F7F7F"/>
            </a:solidFill>
            <a:prstDash val="dash"/>
            <a:miter lim="800000"/>
            <a:headEnd len="sm" w="sm" type="none"/>
            <a:tailEnd len="sm" w="sm" type="none"/>
          </a:ln>
        </p:spPr>
      </p:cxnSp>
    </p:spTree>
  </p:cSld>
  <p:clrMapOvr>
    <a:masterClrMapping/>
  </p:clrMapOvr>
  <mc:AlternateContent>
    <mc:Choice Requires="p14">
      <p:transition spd="med" p14:dur="6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graphicFrame>
        <p:nvGraphicFramePr>
          <p:cNvPr id="504" name="Google Shape;504;p14"/>
          <p:cNvGraphicFramePr/>
          <p:nvPr/>
        </p:nvGraphicFramePr>
        <p:xfrm>
          <a:off x="6339968" y="887329"/>
          <a:ext cx="4968552" cy="5293889"/>
        </p:xfrm>
        <a:graphic>
          <a:graphicData uri="http://schemas.openxmlformats.org/drawingml/2006/chart">
            <c:chart r:id="rId3"/>
          </a:graphicData>
        </a:graphic>
      </p:graphicFrame>
      <p:sp>
        <p:nvSpPr>
          <p:cNvPr id="505" name="Google Shape;505;p14"/>
          <p:cNvSpPr txBox="1"/>
          <p:nvPr>
            <p:ph idx="1" type="body"/>
          </p:nvPr>
        </p:nvSpPr>
        <p:spPr>
          <a:xfrm>
            <a:off x="0" y="6380530"/>
            <a:ext cx="10292140" cy="48580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b="0" i="1" lang="ro-RO">
                <a:latin typeface="Calibri"/>
                <a:ea typeface="Calibri"/>
                <a:cs typeface="Calibri"/>
                <a:sym typeface="Calibri"/>
              </a:rPr>
              <a:t>[</a:t>
            </a:r>
            <a:r>
              <a:rPr i="1" lang="ro-RO">
                <a:latin typeface="Calibri"/>
                <a:ea typeface="Calibri"/>
                <a:cs typeface="Calibri"/>
                <a:sym typeface="Calibri"/>
              </a:rPr>
              <a:t>Q5A</a:t>
            </a:r>
            <a:r>
              <a:rPr b="0" i="1" lang="ro-RO">
                <a:latin typeface="Calibri"/>
                <a:ea typeface="Calibri"/>
                <a:cs typeface="Calibri"/>
                <a:sym typeface="Calibri"/>
              </a:rPr>
              <a:t>] Pe care dintre următoarele branduri le-aţi folosit pentru a accesa ştiri offline în ultima săptămână (prin televiziune, radio, materiale tipărite şi alte surse media convenţionale)? Selectaţi toate variantele aplicabile. </a:t>
            </a:r>
            <a:r>
              <a:rPr i="1" lang="ro-RO">
                <a:latin typeface="Calibri"/>
                <a:ea typeface="Calibri"/>
                <a:cs typeface="Calibri"/>
                <a:sym typeface="Calibri"/>
              </a:rPr>
              <a:t>Q5ai</a:t>
            </a:r>
            <a:r>
              <a:rPr b="0" i="1" lang="ro-RO">
                <a:latin typeface="Calibri"/>
                <a:ea typeface="Calibri"/>
                <a:cs typeface="Calibri"/>
                <a:sym typeface="Calibri"/>
              </a:rPr>
              <a:t>. Pe care dintre acestea, dacă este cazul, le-aţi folosit cel puţin 3 zile? Selectaţi toate variantele aplicabile. </a:t>
            </a:r>
            <a:r>
              <a:rPr i="1" lang="ro-RO">
                <a:latin typeface="Calibri"/>
                <a:ea typeface="Calibri"/>
                <a:cs typeface="Calibri"/>
                <a:sym typeface="Calibri"/>
              </a:rPr>
              <a:t>[Q5B] </a:t>
            </a:r>
            <a:r>
              <a:rPr b="0" i="1" lang="ro-RO">
                <a:latin typeface="Calibri"/>
                <a:ea typeface="Calibri"/>
                <a:cs typeface="Calibri"/>
                <a:sym typeface="Calibri"/>
              </a:rPr>
              <a:t>Pe care dintre următoarele branduri le-aţi folosit pentru a accesa ştiri online în ultima săptămână (prin site-uri web, aplicaţii, reţele de socializare şi alte forme de acces pe Internet)? Selectaţi toate variantele aplicabile.. </a:t>
            </a:r>
            <a:r>
              <a:rPr i="1" lang="ro-RO">
                <a:latin typeface="Calibri"/>
                <a:ea typeface="Calibri"/>
                <a:cs typeface="Calibri"/>
                <a:sym typeface="Calibri"/>
              </a:rPr>
              <a:t>Q5bi </a:t>
            </a:r>
            <a:r>
              <a:rPr b="0" i="1" lang="ro-RO">
                <a:latin typeface="Calibri"/>
                <a:ea typeface="Calibri"/>
                <a:cs typeface="Calibri"/>
                <a:sym typeface="Calibri"/>
              </a:rPr>
              <a:t>Pe care dintre acestea, dacă este cazul, le-aţi folosit cel puţin 3 zile? Selectaţi toate variantele aplicabile. Tot eșantionul Ro: 2007</a:t>
            </a:r>
            <a:endParaRPr/>
          </a:p>
          <a:p>
            <a:pPr indent="0" lvl="0" marL="0" rtl="0" algn="l">
              <a:lnSpc>
                <a:spcPct val="110000"/>
              </a:lnSpc>
              <a:spcBef>
                <a:spcPts val="0"/>
              </a:spcBef>
              <a:spcAft>
                <a:spcPts val="0"/>
              </a:spcAft>
              <a:buClr>
                <a:schemeClr val="dk1"/>
              </a:buClr>
              <a:buSzPts val="800"/>
              <a:buNone/>
            </a:pPr>
            <a:r>
              <a:t/>
            </a:r>
            <a:endParaRPr b="0" i="1">
              <a:latin typeface="Calibri"/>
              <a:ea typeface="Calibri"/>
              <a:cs typeface="Calibri"/>
              <a:sym typeface="Calibri"/>
            </a:endParaRPr>
          </a:p>
        </p:txBody>
      </p:sp>
      <p:graphicFrame>
        <p:nvGraphicFramePr>
          <p:cNvPr id="506" name="Google Shape;506;p14"/>
          <p:cNvGraphicFramePr/>
          <p:nvPr/>
        </p:nvGraphicFramePr>
        <p:xfrm>
          <a:off x="839416" y="914935"/>
          <a:ext cx="4968552" cy="5293889"/>
        </p:xfrm>
        <a:graphic>
          <a:graphicData uri="http://schemas.openxmlformats.org/drawingml/2006/chart">
            <c:chart r:id="rId4"/>
          </a:graphicData>
        </a:graphic>
      </p:graphicFrame>
      <p:sp>
        <p:nvSpPr>
          <p:cNvPr id="507" name="Google Shape;507;p14"/>
          <p:cNvSpPr txBox="1"/>
          <p:nvPr/>
        </p:nvSpPr>
        <p:spPr>
          <a:xfrm>
            <a:off x="3223250" y="903152"/>
            <a:ext cx="216024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147"/>
              </a:buClr>
              <a:buSzPts val="1800"/>
              <a:buFont typeface="Arial"/>
              <a:buNone/>
            </a:pPr>
            <a:r>
              <a:rPr b="1" i="0" lang="ro-RO" sz="1800" u="none" cap="none" strike="noStrike">
                <a:solidFill>
                  <a:srgbClr val="002147"/>
                </a:solidFill>
                <a:latin typeface="Calibri"/>
                <a:ea typeface="Calibri"/>
                <a:cs typeface="Calibri"/>
                <a:sym typeface="Calibri"/>
              </a:rPr>
              <a:t>TV, RADIO, PRINT</a:t>
            </a:r>
            <a:endParaRPr/>
          </a:p>
        </p:txBody>
      </p:sp>
      <p:sp>
        <p:nvSpPr>
          <p:cNvPr id="508" name="Google Shape;508;p14"/>
          <p:cNvSpPr txBox="1"/>
          <p:nvPr/>
        </p:nvSpPr>
        <p:spPr>
          <a:xfrm>
            <a:off x="8113120" y="892422"/>
            <a:ext cx="216024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147"/>
              </a:buClr>
              <a:buSzPts val="1800"/>
              <a:buFont typeface="Arial"/>
              <a:buNone/>
            </a:pPr>
            <a:r>
              <a:rPr b="1" i="0" lang="ro-RO" sz="1800" u="none" cap="none" strike="noStrike">
                <a:solidFill>
                  <a:srgbClr val="002147"/>
                </a:solidFill>
                <a:latin typeface="Calibri"/>
                <a:ea typeface="Calibri"/>
                <a:cs typeface="Calibri"/>
                <a:sym typeface="Calibri"/>
              </a:rPr>
              <a:t>ONLINE</a:t>
            </a:r>
            <a:endParaRPr/>
          </a:p>
        </p:txBody>
      </p:sp>
      <p:grpSp>
        <p:nvGrpSpPr>
          <p:cNvPr id="509" name="Google Shape;509;p14"/>
          <p:cNvGrpSpPr/>
          <p:nvPr/>
        </p:nvGrpSpPr>
        <p:grpSpPr>
          <a:xfrm>
            <a:off x="113213" y="1198463"/>
            <a:ext cx="2440252" cy="1661597"/>
            <a:chOff x="1814033" y="1153131"/>
            <a:chExt cx="2440252" cy="1661597"/>
          </a:xfrm>
        </p:grpSpPr>
        <p:grpSp>
          <p:nvGrpSpPr>
            <p:cNvPr id="510" name="Google Shape;510;p14"/>
            <p:cNvGrpSpPr/>
            <p:nvPr/>
          </p:nvGrpSpPr>
          <p:grpSpPr>
            <a:xfrm>
              <a:off x="1814033" y="1456841"/>
              <a:ext cx="2440252" cy="1357887"/>
              <a:chOff x="1814033" y="1456841"/>
              <a:chExt cx="2440252" cy="1357887"/>
            </a:xfrm>
          </p:grpSpPr>
          <p:grpSp>
            <p:nvGrpSpPr>
              <p:cNvPr id="511" name="Google Shape;511;p14"/>
              <p:cNvGrpSpPr/>
              <p:nvPr/>
            </p:nvGrpSpPr>
            <p:grpSpPr>
              <a:xfrm>
                <a:off x="1814034" y="1456841"/>
                <a:ext cx="2440251" cy="369332"/>
                <a:chOff x="1814034" y="1456841"/>
                <a:chExt cx="2440251" cy="369332"/>
              </a:xfrm>
            </p:grpSpPr>
            <p:sp>
              <p:nvSpPr>
                <p:cNvPr id="512" name="Google Shape;512;p14"/>
                <p:cNvSpPr txBox="1"/>
                <p:nvPr/>
              </p:nvSpPr>
              <p:spPr>
                <a:xfrm>
                  <a:off x="1976034" y="1456841"/>
                  <a:ext cx="227825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858E"/>
                    </a:buClr>
                    <a:buSzPts val="900"/>
                    <a:buFont typeface="Calibri"/>
                    <a:buNone/>
                  </a:pPr>
                  <a:r>
                    <a:rPr b="0" i="0" lang="ro-RO" sz="900" u="none" cap="none" strike="noStrike">
                      <a:solidFill>
                        <a:srgbClr val="00858E"/>
                      </a:solidFill>
                      <a:latin typeface="Calibri"/>
                      <a:ea typeface="Calibri"/>
                      <a:cs typeface="Calibri"/>
                      <a:sym typeface="Calibri"/>
                    </a:rPr>
                    <a:t>Utilizare săptămânală</a:t>
                  </a:r>
                  <a:endParaRPr b="0" i="0" sz="900" u="none" cap="none" strike="noStrike">
                    <a:solidFill>
                      <a:srgbClr val="00858E"/>
                    </a:solidFill>
                    <a:latin typeface="Calibri"/>
                    <a:ea typeface="Calibri"/>
                    <a:cs typeface="Calibri"/>
                    <a:sym typeface="Calibri"/>
                  </a:endParaRPr>
                </a:p>
                <a:p>
                  <a:pPr indent="0" lvl="0" marL="0" marR="0" rtl="0" algn="l">
                    <a:lnSpc>
                      <a:spcPct val="100000"/>
                    </a:lnSpc>
                    <a:spcBef>
                      <a:spcPts val="0"/>
                    </a:spcBef>
                    <a:spcAft>
                      <a:spcPts val="0"/>
                    </a:spcAft>
                    <a:buClr>
                      <a:srgbClr val="002147"/>
                    </a:buClr>
                    <a:buSzPts val="900"/>
                    <a:buFont typeface="Calibri"/>
                    <a:buNone/>
                  </a:pPr>
                  <a:r>
                    <a:rPr b="0" i="0" lang="ro-RO" sz="900" u="none" cap="none" strike="noStrike">
                      <a:solidFill>
                        <a:srgbClr val="002147"/>
                      </a:solidFill>
                      <a:latin typeface="Calibri"/>
                      <a:ea typeface="Calibri"/>
                      <a:cs typeface="Calibri"/>
                      <a:sym typeface="Calibri"/>
                    </a:rPr>
                    <a:t>TV, radio &amp; print</a:t>
                  </a:r>
                  <a:endParaRPr/>
                </a:p>
              </p:txBody>
            </p:sp>
            <p:sp>
              <p:nvSpPr>
                <p:cNvPr id="513" name="Google Shape;513;p14"/>
                <p:cNvSpPr/>
                <p:nvPr/>
              </p:nvSpPr>
              <p:spPr>
                <a:xfrm>
                  <a:off x="1814034" y="1538335"/>
                  <a:ext cx="108000" cy="10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grpSp>
            <p:nvGrpSpPr>
              <p:cNvPr id="514" name="Google Shape;514;p14"/>
              <p:cNvGrpSpPr/>
              <p:nvPr/>
            </p:nvGrpSpPr>
            <p:grpSpPr>
              <a:xfrm>
                <a:off x="1814033" y="1786359"/>
                <a:ext cx="2440251" cy="369332"/>
                <a:chOff x="1814033" y="1786359"/>
                <a:chExt cx="2440251" cy="369332"/>
              </a:xfrm>
            </p:grpSpPr>
            <p:sp>
              <p:nvSpPr>
                <p:cNvPr id="515" name="Google Shape;515;p14"/>
                <p:cNvSpPr txBox="1"/>
                <p:nvPr/>
              </p:nvSpPr>
              <p:spPr>
                <a:xfrm>
                  <a:off x="1976033" y="1786359"/>
                  <a:ext cx="227825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585F"/>
                    </a:buClr>
                    <a:buSzPts val="900"/>
                    <a:buFont typeface="Calibri"/>
                    <a:buNone/>
                  </a:pPr>
                  <a:r>
                    <a:rPr b="0" i="0" lang="ro-RO" sz="900" u="none" cap="none" strike="noStrike">
                      <a:solidFill>
                        <a:srgbClr val="00585F"/>
                      </a:solidFill>
                      <a:latin typeface="Calibri"/>
                      <a:ea typeface="Calibri"/>
                      <a:cs typeface="Calibri"/>
                      <a:sym typeface="Calibri"/>
                    </a:rPr>
                    <a:t>De cel puțin 3 ori pe săptămână </a:t>
                  </a:r>
                  <a:endParaRPr b="0" i="0" sz="900" u="none" cap="none" strike="noStrike">
                    <a:solidFill>
                      <a:srgbClr val="00585F"/>
                    </a:solidFill>
                    <a:latin typeface="Calibri"/>
                    <a:ea typeface="Calibri"/>
                    <a:cs typeface="Calibri"/>
                    <a:sym typeface="Calibri"/>
                  </a:endParaRPr>
                </a:p>
                <a:p>
                  <a:pPr indent="0" lvl="0" marL="0" marR="0" rtl="0" algn="l">
                    <a:lnSpc>
                      <a:spcPct val="100000"/>
                    </a:lnSpc>
                    <a:spcBef>
                      <a:spcPts val="0"/>
                    </a:spcBef>
                    <a:spcAft>
                      <a:spcPts val="0"/>
                    </a:spcAft>
                    <a:buClr>
                      <a:srgbClr val="002147"/>
                    </a:buClr>
                    <a:buSzPts val="900"/>
                    <a:buFont typeface="Calibri"/>
                    <a:buNone/>
                  </a:pPr>
                  <a:r>
                    <a:rPr b="0" i="0" lang="ro-RO" sz="900" u="none" cap="none" strike="noStrike">
                      <a:solidFill>
                        <a:srgbClr val="002147"/>
                      </a:solidFill>
                      <a:latin typeface="Calibri"/>
                      <a:ea typeface="Calibri"/>
                      <a:cs typeface="Calibri"/>
                      <a:sym typeface="Calibri"/>
                    </a:rPr>
                    <a:t>TV, radio &amp; print</a:t>
                  </a:r>
                  <a:endParaRPr/>
                </a:p>
              </p:txBody>
            </p:sp>
            <p:sp>
              <p:nvSpPr>
                <p:cNvPr id="516" name="Google Shape;516;p14"/>
                <p:cNvSpPr/>
                <p:nvPr/>
              </p:nvSpPr>
              <p:spPr>
                <a:xfrm>
                  <a:off x="1814033" y="1856951"/>
                  <a:ext cx="108000" cy="108000"/>
                </a:xfrm>
                <a:prstGeom prst="rect">
                  <a:avLst/>
                </a:prstGeom>
                <a:solidFill>
                  <a:srgbClr val="00585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grpSp>
            <p:nvGrpSpPr>
              <p:cNvPr id="517" name="Google Shape;517;p14"/>
              <p:cNvGrpSpPr/>
              <p:nvPr/>
            </p:nvGrpSpPr>
            <p:grpSpPr>
              <a:xfrm>
                <a:off x="1814033" y="2115877"/>
                <a:ext cx="2440252" cy="369332"/>
                <a:chOff x="1814033" y="2115877"/>
                <a:chExt cx="2440252" cy="369332"/>
              </a:xfrm>
            </p:grpSpPr>
            <p:sp>
              <p:nvSpPr>
                <p:cNvPr id="518" name="Google Shape;518;p14"/>
                <p:cNvSpPr txBox="1"/>
                <p:nvPr/>
              </p:nvSpPr>
              <p:spPr>
                <a:xfrm>
                  <a:off x="1976034" y="2115877"/>
                  <a:ext cx="227825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E4E00"/>
                    </a:buClr>
                    <a:buSzPts val="900"/>
                    <a:buFont typeface="Calibri"/>
                    <a:buNone/>
                  </a:pPr>
                  <a:r>
                    <a:rPr b="0" i="0" lang="ro-RO" sz="900" u="none" cap="none" strike="noStrike">
                      <a:solidFill>
                        <a:srgbClr val="BE4E00"/>
                      </a:solidFill>
                      <a:latin typeface="Calibri"/>
                      <a:ea typeface="Calibri"/>
                      <a:cs typeface="Calibri"/>
                      <a:sym typeface="Calibri"/>
                    </a:rPr>
                    <a:t>Utilizare săptămânală</a:t>
                  </a:r>
                  <a:endParaRPr b="0" i="0" sz="900" u="none" cap="none" strike="noStrike">
                    <a:solidFill>
                      <a:srgbClr val="BE4E00"/>
                    </a:solidFill>
                    <a:latin typeface="Calibri"/>
                    <a:ea typeface="Calibri"/>
                    <a:cs typeface="Calibri"/>
                    <a:sym typeface="Calibri"/>
                  </a:endParaRPr>
                </a:p>
                <a:p>
                  <a:pPr indent="0" lvl="0" marL="0" marR="0" rtl="0" algn="l">
                    <a:lnSpc>
                      <a:spcPct val="100000"/>
                    </a:lnSpc>
                    <a:spcBef>
                      <a:spcPts val="0"/>
                    </a:spcBef>
                    <a:spcAft>
                      <a:spcPts val="0"/>
                    </a:spcAft>
                    <a:buClr>
                      <a:srgbClr val="002147"/>
                    </a:buClr>
                    <a:buSzPts val="900"/>
                    <a:buFont typeface="Calibri"/>
                    <a:buNone/>
                  </a:pPr>
                  <a:r>
                    <a:rPr b="0" i="0" lang="ro-RO" sz="900" u="none" cap="none" strike="noStrike">
                      <a:solidFill>
                        <a:srgbClr val="002147"/>
                      </a:solidFill>
                      <a:latin typeface="Calibri"/>
                      <a:ea typeface="Calibri"/>
                      <a:cs typeface="Calibri"/>
                      <a:sym typeface="Calibri"/>
                    </a:rPr>
                    <a:t>Online</a:t>
                  </a:r>
                  <a:endParaRPr/>
                </a:p>
              </p:txBody>
            </p:sp>
            <p:sp>
              <p:nvSpPr>
                <p:cNvPr id="519" name="Google Shape;519;p14"/>
                <p:cNvSpPr/>
                <p:nvPr/>
              </p:nvSpPr>
              <p:spPr>
                <a:xfrm>
                  <a:off x="1814033" y="2181662"/>
                  <a:ext cx="108000" cy="108000"/>
                </a:xfrm>
                <a:prstGeom prst="rect">
                  <a:avLst/>
                </a:prstGeom>
                <a:solidFill>
                  <a:srgbClr val="FFA4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grpSp>
            <p:nvGrpSpPr>
              <p:cNvPr id="520" name="Google Shape;520;p14"/>
              <p:cNvGrpSpPr/>
              <p:nvPr/>
            </p:nvGrpSpPr>
            <p:grpSpPr>
              <a:xfrm>
                <a:off x="1814034" y="2445396"/>
                <a:ext cx="2440250" cy="369332"/>
                <a:chOff x="1814034" y="2445396"/>
                <a:chExt cx="2440250" cy="369332"/>
              </a:xfrm>
            </p:grpSpPr>
            <p:sp>
              <p:nvSpPr>
                <p:cNvPr id="521" name="Google Shape;521;p14"/>
                <p:cNvSpPr txBox="1"/>
                <p:nvPr/>
              </p:nvSpPr>
              <p:spPr>
                <a:xfrm>
                  <a:off x="1976033" y="2445396"/>
                  <a:ext cx="227825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2"/>
                    </a:buClr>
                    <a:buSzPts val="900"/>
                    <a:buFont typeface="Calibri"/>
                    <a:buNone/>
                  </a:pPr>
                  <a:r>
                    <a:rPr b="0" i="0" lang="ro-RO" sz="900" u="none" cap="none" strike="noStrike">
                      <a:solidFill>
                        <a:schemeClr val="accent2"/>
                      </a:solidFill>
                      <a:latin typeface="Calibri"/>
                      <a:ea typeface="Calibri"/>
                      <a:cs typeface="Calibri"/>
                      <a:sym typeface="Calibri"/>
                    </a:rPr>
                    <a:t>De cel puțin 3 ori pe săptămână</a:t>
                  </a:r>
                  <a:endParaRPr b="0" i="0" sz="900" u="none" cap="none" strike="noStrike">
                    <a:solidFill>
                      <a:schemeClr val="accent2"/>
                    </a:solidFill>
                    <a:latin typeface="Calibri"/>
                    <a:ea typeface="Calibri"/>
                    <a:cs typeface="Calibri"/>
                    <a:sym typeface="Calibri"/>
                  </a:endParaRPr>
                </a:p>
                <a:p>
                  <a:pPr indent="0" lvl="0" marL="0" marR="0" rtl="0" algn="l">
                    <a:lnSpc>
                      <a:spcPct val="100000"/>
                    </a:lnSpc>
                    <a:spcBef>
                      <a:spcPts val="0"/>
                    </a:spcBef>
                    <a:spcAft>
                      <a:spcPts val="0"/>
                    </a:spcAft>
                    <a:buClr>
                      <a:srgbClr val="002147"/>
                    </a:buClr>
                    <a:buSzPts val="900"/>
                    <a:buFont typeface="Calibri"/>
                    <a:buNone/>
                  </a:pPr>
                  <a:r>
                    <a:rPr b="0" i="0" lang="ro-RO" sz="900" u="none" cap="none" strike="noStrike">
                      <a:solidFill>
                        <a:srgbClr val="002147"/>
                      </a:solidFill>
                      <a:latin typeface="Calibri"/>
                      <a:ea typeface="Calibri"/>
                      <a:cs typeface="Calibri"/>
                      <a:sym typeface="Calibri"/>
                    </a:rPr>
                    <a:t>Online</a:t>
                  </a:r>
                  <a:endParaRPr/>
                </a:p>
              </p:txBody>
            </p:sp>
            <p:sp>
              <p:nvSpPr>
                <p:cNvPr id="522" name="Google Shape;522;p14"/>
                <p:cNvSpPr/>
                <p:nvPr/>
              </p:nvSpPr>
              <p:spPr>
                <a:xfrm>
                  <a:off x="1814034" y="2504558"/>
                  <a:ext cx="108000" cy="108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grpSp>
        <p:sp>
          <p:nvSpPr>
            <p:cNvPr id="523" name="Google Shape;523;p14"/>
            <p:cNvSpPr/>
            <p:nvPr/>
          </p:nvSpPr>
          <p:spPr>
            <a:xfrm>
              <a:off x="1922033" y="1153131"/>
              <a:ext cx="1618745" cy="317716"/>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147"/>
                </a:buClr>
                <a:buSzPts val="1200"/>
                <a:buFont typeface="Calibri"/>
                <a:buNone/>
              </a:pPr>
              <a:r>
                <a:rPr b="1" i="0" lang="ro-RO" sz="1200" u="none" cap="none" strike="noStrike">
                  <a:solidFill>
                    <a:srgbClr val="002147"/>
                  </a:solidFill>
                  <a:latin typeface="Calibri"/>
                  <a:ea typeface="Calibri"/>
                  <a:cs typeface="Calibri"/>
                  <a:sym typeface="Calibri"/>
                </a:rPr>
                <a:t>TOPUL BRANDURILOR</a:t>
              </a:r>
              <a:endParaRPr b="1" i="0" sz="1200" u="none" cap="none" strike="noStrike">
                <a:solidFill>
                  <a:srgbClr val="002147"/>
                </a:solidFill>
                <a:latin typeface="Calibri"/>
                <a:ea typeface="Calibri"/>
                <a:cs typeface="Calibri"/>
                <a:sym typeface="Calibri"/>
              </a:endParaRPr>
            </a:p>
            <a:p>
              <a:pPr indent="0" lvl="0" marL="0" marR="0" rtl="0" algn="ctr">
                <a:lnSpc>
                  <a:spcPct val="100000"/>
                </a:lnSpc>
                <a:spcBef>
                  <a:spcPts val="0"/>
                </a:spcBef>
                <a:spcAft>
                  <a:spcPts val="0"/>
                </a:spcAft>
                <a:buClr>
                  <a:srgbClr val="002147"/>
                </a:buClr>
                <a:buSzPts val="900"/>
                <a:buFont typeface="Calibri"/>
                <a:buNone/>
              </a:pPr>
              <a:r>
                <a:rPr b="0" i="0" lang="ro-RO" sz="900" u="none" cap="none" strike="noStrike">
                  <a:solidFill>
                    <a:srgbClr val="002147"/>
                  </a:solidFill>
                  <a:latin typeface="Calibri"/>
                  <a:ea typeface="Calibri"/>
                  <a:cs typeface="Calibri"/>
                  <a:sym typeface="Calibri"/>
                </a:rPr>
                <a:t>% </a:t>
              </a:r>
              <a:r>
                <a:rPr lang="ro-RO" sz="900">
                  <a:solidFill>
                    <a:srgbClr val="002147"/>
                  </a:solidFill>
                  <a:latin typeface="Calibri"/>
                  <a:ea typeface="Calibri"/>
                  <a:cs typeface="Calibri"/>
                  <a:sym typeface="Calibri"/>
                </a:rPr>
                <a:t>Utilizare săptămânală</a:t>
              </a:r>
              <a:endParaRPr b="0" i="0" sz="900" u="none" cap="none" strike="noStrike">
                <a:solidFill>
                  <a:srgbClr val="002147"/>
                </a:solidFill>
                <a:latin typeface="Calibri"/>
                <a:ea typeface="Calibri"/>
                <a:cs typeface="Calibri"/>
                <a:sym typeface="Calibri"/>
              </a:endParaRPr>
            </a:p>
          </p:txBody>
        </p:sp>
      </p:grpSp>
      <p:pic>
        <p:nvPicPr>
          <p:cNvPr id="524" name="Google Shape;524;p14"/>
          <p:cNvPicPr preferRelativeResize="0"/>
          <p:nvPr/>
        </p:nvPicPr>
        <p:blipFill rotWithShape="1">
          <a:blip r:embed="rId5">
            <a:alphaModFix/>
          </a:blip>
          <a:srcRect b="0" l="0" r="0" t="0"/>
          <a:stretch/>
        </p:blipFill>
        <p:spPr>
          <a:xfrm>
            <a:off x="221213" y="162951"/>
            <a:ext cx="720000" cy="720000"/>
          </a:xfrm>
          <a:prstGeom prst="rect">
            <a:avLst/>
          </a:prstGeom>
          <a:noFill/>
          <a:ln>
            <a:noFill/>
          </a:ln>
        </p:spPr>
      </p:pic>
      <p:pic>
        <p:nvPicPr>
          <p:cNvPr id="525" name="Google Shape;525;p14"/>
          <p:cNvPicPr preferRelativeResize="0"/>
          <p:nvPr/>
        </p:nvPicPr>
        <p:blipFill rotWithShape="1">
          <a:blip r:embed="rId6">
            <a:alphaModFix/>
          </a:blip>
          <a:srcRect b="0" l="0" r="0" t="0"/>
          <a:stretch/>
        </p:blipFill>
        <p:spPr>
          <a:xfrm>
            <a:off x="10292140" y="5822151"/>
            <a:ext cx="1188000" cy="246599"/>
          </a:xfrm>
          <a:prstGeom prst="rect">
            <a:avLst/>
          </a:prstGeom>
          <a:noFill/>
          <a:ln>
            <a:noFill/>
          </a:ln>
        </p:spPr>
      </p:pic>
      <p:sp>
        <p:nvSpPr>
          <p:cNvPr id="526" name="Google Shape;526;p14"/>
          <p:cNvSpPr txBox="1"/>
          <p:nvPr/>
        </p:nvSpPr>
        <p:spPr>
          <a:xfrm>
            <a:off x="1285875" y="131820"/>
            <a:ext cx="11811000" cy="46672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2147"/>
              </a:buClr>
              <a:buSzPts val="3200"/>
              <a:buFont typeface="Calibri"/>
              <a:buNone/>
            </a:pPr>
            <a:r>
              <a:rPr b="1" i="0" lang="ro-RO" sz="3200">
                <a:solidFill>
                  <a:srgbClr val="002147"/>
                </a:solidFill>
                <a:latin typeface="Calibri"/>
                <a:ea typeface="Calibri"/>
                <a:cs typeface="Calibri"/>
                <a:sym typeface="Calibri"/>
              </a:rPr>
              <a:t>Surse de știri în ultima săptămână: România</a:t>
            </a:r>
            <a:endParaRPr b="1" i="0" sz="3200">
              <a:solidFill>
                <a:srgbClr val="002147"/>
              </a:solidFill>
              <a:latin typeface="Calibri"/>
              <a:ea typeface="Calibri"/>
              <a:cs typeface="Calibri"/>
              <a:sym typeface="Calibri"/>
            </a:endParaRPr>
          </a:p>
        </p:txBody>
      </p:sp>
      <p:pic>
        <p:nvPicPr>
          <p:cNvPr id="527" name="Google Shape;527;p14"/>
          <p:cNvPicPr preferRelativeResize="0"/>
          <p:nvPr/>
        </p:nvPicPr>
        <p:blipFill rotWithShape="1">
          <a:blip r:embed="rId7">
            <a:alphaModFix/>
          </a:blip>
          <a:srcRect b="0" l="0" r="0" t="0"/>
          <a:stretch/>
        </p:blipFill>
        <p:spPr>
          <a:xfrm>
            <a:off x="10376479" y="167787"/>
            <a:ext cx="1375407" cy="1134792"/>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15"/>
          <p:cNvSpPr txBox="1"/>
          <p:nvPr>
            <p:ph idx="1" type="body"/>
          </p:nvPr>
        </p:nvSpPr>
        <p:spPr>
          <a:xfrm>
            <a:off x="0" y="6380530"/>
            <a:ext cx="10292140" cy="48580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b="0" i="1" lang="ro-RO">
                <a:latin typeface="Calibri"/>
                <a:ea typeface="Calibri"/>
                <a:cs typeface="Calibri"/>
                <a:sym typeface="Calibri"/>
              </a:rPr>
              <a:t>[</a:t>
            </a:r>
            <a:r>
              <a:rPr i="1" lang="ro-RO">
                <a:latin typeface="Calibri"/>
                <a:ea typeface="Calibri"/>
                <a:cs typeface="Calibri"/>
                <a:sym typeface="Calibri"/>
              </a:rPr>
              <a:t>xxx</a:t>
            </a:r>
            <a:r>
              <a:rPr b="0" i="1" lang="ro-RO">
                <a:latin typeface="Calibri"/>
                <a:ea typeface="Calibri"/>
                <a:cs typeface="Calibri"/>
                <a:sym typeface="Calibri"/>
              </a:rPr>
              <a:t>] xxx. Tot eșantionul Ro: 2007</a:t>
            </a:r>
            <a:endParaRPr/>
          </a:p>
          <a:p>
            <a:pPr indent="0" lvl="0" marL="0" rtl="0" algn="l">
              <a:lnSpc>
                <a:spcPct val="110000"/>
              </a:lnSpc>
              <a:spcBef>
                <a:spcPts val="0"/>
              </a:spcBef>
              <a:spcAft>
                <a:spcPts val="0"/>
              </a:spcAft>
              <a:buClr>
                <a:schemeClr val="dk1"/>
              </a:buClr>
              <a:buSzPts val="800"/>
              <a:buNone/>
            </a:pPr>
            <a:r>
              <a:t/>
            </a:r>
            <a:endParaRPr b="0" i="1">
              <a:latin typeface="Calibri"/>
              <a:ea typeface="Calibri"/>
              <a:cs typeface="Calibri"/>
              <a:sym typeface="Calibri"/>
            </a:endParaRPr>
          </a:p>
        </p:txBody>
      </p:sp>
      <p:pic>
        <p:nvPicPr>
          <p:cNvPr id="534" name="Google Shape;534;p15"/>
          <p:cNvPicPr preferRelativeResize="0"/>
          <p:nvPr/>
        </p:nvPicPr>
        <p:blipFill rotWithShape="1">
          <a:blip r:embed="rId3">
            <a:alphaModFix/>
          </a:blip>
          <a:srcRect b="0" l="0" r="0" t="0"/>
          <a:stretch/>
        </p:blipFill>
        <p:spPr>
          <a:xfrm>
            <a:off x="221213" y="162951"/>
            <a:ext cx="720000" cy="720000"/>
          </a:xfrm>
          <a:prstGeom prst="rect">
            <a:avLst/>
          </a:prstGeom>
          <a:noFill/>
          <a:ln>
            <a:noFill/>
          </a:ln>
        </p:spPr>
      </p:pic>
      <p:pic>
        <p:nvPicPr>
          <p:cNvPr id="535" name="Google Shape;535;p15"/>
          <p:cNvPicPr preferRelativeResize="0"/>
          <p:nvPr/>
        </p:nvPicPr>
        <p:blipFill rotWithShape="1">
          <a:blip r:embed="rId4">
            <a:alphaModFix/>
          </a:blip>
          <a:srcRect b="0" l="0" r="0" t="0"/>
          <a:stretch/>
        </p:blipFill>
        <p:spPr>
          <a:xfrm>
            <a:off x="10292140" y="5822151"/>
            <a:ext cx="1188000" cy="246599"/>
          </a:xfrm>
          <a:prstGeom prst="rect">
            <a:avLst/>
          </a:prstGeom>
          <a:noFill/>
          <a:ln>
            <a:noFill/>
          </a:ln>
        </p:spPr>
      </p:pic>
      <p:sp>
        <p:nvSpPr>
          <p:cNvPr id="536" name="Google Shape;536;p15"/>
          <p:cNvSpPr txBox="1"/>
          <p:nvPr/>
        </p:nvSpPr>
        <p:spPr>
          <a:xfrm>
            <a:off x="1219199" y="268457"/>
            <a:ext cx="9229725" cy="46672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2147"/>
              </a:buClr>
              <a:buSzPts val="3200"/>
              <a:buFont typeface="Calibri"/>
              <a:buNone/>
            </a:pPr>
            <a:r>
              <a:rPr b="1" i="0" lang="ro-RO" sz="3200">
                <a:solidFill>
                  <a:srgbClr val="002147"/>
                </a:solidFill>
                <a:latin typeface="Calibri"/>
                <a:ea typeface="Calibri"/>
                <a:cs typeface="Calibri"/>
                <a:sym typeface="Calibri"/>
              </a:rPr>
              <a:t>Educația influențează încrederea și interesul în presă</a:t>
            </a:r>
            <a:endParaRPr b="1" i="0" sz="3200">
              <a:solidFill>
                <a:srgbClr val="002147"/>
              </a:solidFill>
              <a:latin typeface="Calibri"/>
              <a:ea typeface="Calibri"/>
              <a:cs typeface="Calibri"/>
              <a:sym typeface="Calibri"/>
            </a:endParaRPr>
          </a:p>
        </p:txBody>
      </p:sp>
      <p:pic>
        <p:nvPicPr>
          <p:cNvPr id="537" name="Google Shape;537;p15"/>
          <p:cNvPicPr preferRelativeResize="0"/>
          <p:nvPr/>
        </p:nvPicPr>
        <p:blipFill rotWithShape="1">
          <a:blip r:embed="rId5">
            <a:alphaModFix/>
          </a:blip>
          <a:srcRect b="0" l="0" r="0" t="0"/>
          <a:stretch/>
        </p:blipFill>
        <p:spPr>
          <a:xfrm>
            <a:off x="10376479" y="167787"/>
            <a:ext cx="1375407" cy="1134792"/>
          </a:xfrm>
          <a:prstGeom prst="rect">
            <a:avLst/>
          </a:prstGeom>
          <a:noFill/>
          <a:ln>
            <a:noFill/>
          </a:ln>
        </p:spPr>
      </p:pic>
      <p:sp>
        <p:nvSpPr>
          <p:cNvPr id="538" name="Google Shape;538;p15"/>
          <p:cNvSpPr txBox="1"/>
          <p:nvPr/>
        </p:nvSpPr>
        <p:spPr>
          <a:xfrm>
            <a:off x="440114" y="983621"/>
            <a:ext cx="9712817" cy="62204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rPr b="0" i="0" lang="ro-RO" sz="1800">
                <a:solidFill>
                  <a:schemeClr val="dk1"/>
                </a:solidFill>
                <a:latin typeface="Calibri"/>
                <a:ea typeface="Calibri"/>
                <a:cs typeface="Calibri"/>
                <a:sym typeface="Calibri"/>
              </a:rPr>
              <a:t>Eșantionul românesc</a:t>
            </a:r>
            <a:endParaRPr/>
          </a:p>
        </p:txBody>
      </p:sp>
      <p:graphicFrame>
        <p:nvGraphicFramePr>
          <p:cNvPr id="539" name="Google Shape;539;p15"/>
          <p:cNvGraphicFramePr/>
          <p:nvPr/>
        </p:nvGraphicFramePr>
        <p:xfrm>
          <a:off x="352424" y="2089750"/>
          <a:ext cx="6000751" cy="3486565"/>
        </p:xfrm>
        <a:graphic>
          <a:graphicData uri="http://schemas.openxmlformats.org/drawingml/2006/chart">
            <c:chart r:id="rId6"/>
          </a:graphicData>
        </a:graphic>
      </p:graphicFrame>
      <p:graphicFrame>
        <p:nvGraphicFramePr>
          <p:cNvPr id="540" name="Google Shape;540;p15"/>
          <p:cNvGraphicFramePr/>
          <p:nvPr/>
        </p:nvGraphicFramePr>
        <p:xfrm>
          <a:off x="5635225" y="2029160"/>
          <a:ext cx="5400600" cy="3486600"/>
        </p:xfrm>
        <a:graphic>
          <a:graphicData uri="http://schemas.openxmlformats.org/drawingml/2006/chart">
            <c:chart r:id="rId7"/>
          </a:graphicData>
        </a:graphic>
      </p:graphicFrame>
      <p:sp>
        <p:nvSpPr>
          <p:cNvPr id="541" name="Google Shape;541;p15"/>
          <p:cNvSpPr txBox="1"/>
          <p:nvPr/>
        </p:nvSpPr>
        <p:spPr>
          <a:xfrm>
            <a:off x="6631355" y="1591970"/>
            <a:ext cx="520822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1800">
                <a:solidFill>
                  <a:schemeClr val="dk1"/>
                </a:solidFill>
                <a:latin typeface="Calibri"/>
                <a:ea typeface="Calibri"/>
                <a:cs typeface="Calibri"/>
                <a:sym typeface="Calibri"/>
              </a:rPr>
              <a:t>Principala sursă de informație, în funcție de educație</a:t>
            </a:r>
            <a:endParaRPr/>
          </a:p>
        </p:txBody>
      </p:sp>
      <p:sp>
        <p:nvSpPr>
          <p:cNvPr id="542" name="Google Shape;542;p15"/>
          <p:cNvSpPr txBox="1"/>
          <p:nvPr/>
        </p:nvSpPr>
        <p:spPr>
          <a:xfrm>
            <a:off x="352424" y="1669440"/>
            <a:ext cx="528279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1800">
                <a:solidFill>
                  <a:schemeClr val="dk1"/>
                </a:solidFill>
                <a:latin typeface="Calibri"/>
                <a:ea typeface="Calibri"/>
                <a:cs typeface="Calibri"/>
                <a:sym typeface="Calibri"/>
              </a:rPr>
              <a:t>Încrederea și interesul în presă, în funcție de educație</a:t>
            </a:r>
            <a:endParaRPr/>
          </a:p>
        </p:txBody>
      </p:sp>
      <p:sp>
        <p:nvSpPr>
          <p:cNvPr id="543" name="Google Shape;543;p15"/>
          <p:cNvSpPr txBox="1"/>
          <p:nvPr/>
        </p:nvSpPr>
        <p:spPr>
          <a:xfrm>
            <a:off x="1244976" y="5583602"/>
            <a:ext cx="7709226" cy="98488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2000">
                <a:solidFill>
                  <a:schemeClr val="dk1"/>
                </a:solidFill>
                <a:latin typeface="Calibri"/>
                <a:ea typeface="Calibri"/>
                <a:cs typeface="Calibri"/>
                <a:sym typeface="Calibri"/>
              </a:rPr>
              <a:t>8% </a:t>
            </a:r>
            <a:r>
              <a:rPr lang="ro-RO" sz="1800">
                <a:solidFill>
                  <a:schemeClr val="dk1"/>
                </a:solidFill>
                <a:latin typeface="Calibri"/>
                <a:ea typeface="Calibri"/>
                <a:cs typeface="Calibri"/>
                <a:sym typeface="Calibri"/>
              </a:rPr>
              <a:t>dintre cei cu educație redusă – </a:t>
            </a:r>
            <a:r>
              <a:rPr b="1" lang="ro-RO" sz="2000">
                <a:solidFill>
                  <a:schemeClr val="dk1"/>
                </a:solidFill>
                <a:latin typeface="Calibri"/>
                <a:ea typeface="Calibri"/>
                <a:cs typeface="Calibri"/>
                <a:sym typeface="Calibri"/>
              </a:rPr>
              <a:t>niciun</a:t>
            </a:r>
            <a:r>
              <a:rPr lang="ro-RO" sz="1800">
                <a:solidFill>
                  <a:schemeClr val="dk1"/>
                </a:solidFill>
                <a:latin typeface="Calibri"/>
                <a:ea typeface="Calibri"/>
                <a:cs typeface="Calibri"/>
                <a:sym typeface="Calibri"/>
              </a:rPr>
              <a:t> brand de media în ultima săptămână</a:t>
            </a:r>
            <a:endParaRPr/>
          </a:p>
          <a:p>
            <a:pPr indent="0" lvl="0" marL="0" marR="0" rtl="0" algn="l">
              <a:spcBef>
                <a:spcPts val="0"/>
              </a:spcBef>
              <a:spcAft>
                <a:spcPts val="0"/>
              </a:spcAft>
              <a:buNone/>
            </a:pPr>
            <a:r>
              <a:rPr b="1" lang="ro-RO" sz="1800">
                <a:solidFill>
                  <a:schemeClr val="dk1"/>
                </a:solidFill>
                <a:latin typeface="Calibri"/>
                <a:ea typeface="Calibri"/>
                <a:cs typeface="Calibri"/>
                <a:sym typeface="Calibri"/>
              </a:rPr>
              <a:t>54% </a:t>
            </a:r>
            <a:r>
              <a:rPr lang="ro-RO" sz="1800">
                <a:solidFill>
                  <a:schemeClr val="dk1"/>
                </a:solidFill>
                <a:latin typeface="Calibri"/>
                <a:ea typeface="Calibri"/>
                <a:cs typeface="Calibri"/>
                <a:sym typeface="Calibri"/>
              </a:rPr>
              <a:t>dintre cei cu educație înaltă – </a:t>
            </a:r>
            <a:r>
              <a:rPr b="1" lang="ro-RO" sz="2000">
                <a:solidFill>
                  <a:schemeClr val="dk1"/>
                </a:solidFill>
                <a:latin typeface="Calibri"/>
                <a:ea typeface="Calibri"/>
                <a:cs typeface="Calibri"/>
                <a:sym typeface="Calibri"/>
              </a:rPr>
              <a:t>7 +</a:t>
            </a:r>
            <a:r>
              <a:rPr lang="ro-RO" sz="1800">
                <a:solidFill>
                  <a:schemeClr val="dk1"/>
                </a:solidFill>
                <a:latin typeface="Calibri"/>
                <a:ea typeface="Calibri"/>
                <a:cs typeface="Calibri"/>
                <a:sym typeface="Calibri"/>
              </a:rPr>
              <a:t> branduri de media în ultima săptămână</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16"/>
          <p:cNvSpPr txBox="1"/>
          <p:nvPr>
            <p:ph idx="1" type="body"/>
          </p:nvPr>
        </p:nvSpPr>
        <p:spPr>
          <a:xfrm>
            <a:off x="0" y="6380530"/>
            <a:ext cx="10292140" cy="48580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b="0" i="1" lang="ro-RO">
                <a:latin typeface="Calibri"/>
                <a:ea typeface="Calibri"/>
                <a:cs typeface="Calibri"/>
                <a:sym typeface="Calibri"/>
              </a:rPr>
              <a:t>[</a:t>
            </a:r>
            <a:r>
              <a:rPr i="1" lang="ro-RO">
                <a:latin typeface="Calibri"/>
                <a:ea typeface="Calibri"/>
                <a:cs typeface="Calibri"/>
                <a:sym typeface="Calibri"/>
              </a:rPr>
              <a:t>xxx</a:t>
            </a:r>
            <a:r>
              <a:rPr b="0" i="1" lang="ro-RO">
                <a:latin typeface="Calibri"/>
                <a:ea typeface="Calibri"/>
                <a:cs typeface="Calibri"/>
                <a:sym typeface="Calibri"/>
              </a:rPr>
              <a:t>] xxx. Tot eșantionul Ro: 2007</a:t>
            </a:r>
            <a:endParaRPr/>
          </a:p>
          <a:p>
            <a:pPr indent="0" lvl="0" marL="0" rtl="0" algn="l">
              <a:lnSpc>
                <a:spcPct val="110000"/>
              </a:lnSpc>
              <a:spcBef>
                <a:spcPts val="0"/>
              </a:spcBef>
              <a:spcAft>
                <a:spcPts val="0"/>
              </a:spcAft>
              <a:buClr>
                <a:schemeClr val="dk1"/>
              </a:buClr>
              <a:buSzPts val="800"/>
              <a:buNone/>
            </a:pPr>
            <a:r>
              <a:t/>
            </a:r>
            <a:endParaRPr b="0" i="1">
              <a:latin typeface="Calibri"/>
              <a:ea typeface="Calibri"/>
              <a:cs typeface="Calibri"/>
              <a:sym typeface="Calibri"/>
            </a:endParaRPr>
          </a:p>
        </p:txBody>
      </p:sp>
      <p:pic>
        <p:nvPicPr>
          <p:cNvPr id="550" name="Google Shape;550;p16"/>
          <p:cNvPicPr preferRelativeResize="0"/>
          <p:nvPr/>
        </p:nvPicPr>
        <p:blipFill rotWithShape="1">
          <a:blip r:embed="rId3">
            <a:alphaModFix/>
          </a:blip>
          <a:srcRect b="0" l="0" r="0" t="0"/>
          <a:stretch/>
        </p:blipFill>
        <p:spPr>
          <a:xfrm>
            <a:off x="221213" y="162951"/>
            <a:ext cx="720000" cy="720000"/>
          </a:xfrm>
          <a:prstGeom prst="rect">
            <a:avLst/>
          </a:prstGeom>
          <a:noFill/>
          <a:ln>
            <a:noFill/>
          </a:ln>
        </p:spPr>
      </p:pic>
      <p:pic>
        <p:nvPicPr>
          <p:cNvPr id="551" name="Google Shape;551;p16"/>
          <p:cNvPicPr preferRelativeResize="0"/>
          <p:nvPr/>
        </p:nvPicPr>
        <p:blipFill rotWithShape="1">
          <a:blip r:embed="rId4">
            <a:alphaModFix/>
          </a:blip>
          <a:srcRect b="0" l="0" r="0" t="0"/>
          <a:stretch/>
        </p:blipFill>
        <p:spPr>
          <a:xfrm>
            <a:off x="10292140" y="5822151"/>
            <a:ext cx="1188000" cy="246599"/>
          </a:xfrm>
          <a:prstGeom prst="rect">
            <a:avLst/>
          </a:prstGeom>
          <a:noFill/>
          <a:ln>
            <a:noFill/>
          </a:ln>
        </p:spPr>
      </p:pic>
      <p:sp>
        <p:nvSpPr>
          <p:cNvPr id="552" name="Google Shape;552;p16"/>
          <p:cNvSpPr txBox="1"/>
          <p:nvPr/>
        </p:nvSpPr>
        <p:spPr>
          <a:xfrm>
            <a:off x="1285875" y="131820"/>
            <a:ext cx="7022747" cy="46672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2147"/>
              </a:buClr>
              <a:buSzPts val="3200"/>
              <a:buFont typeface="Calibri"/>
              <a:buNone/>
            </a:pPr>
            <a:r>
              <a:rPr b="1" i="0" lang="ro-RO" sz="3200">
                <a:solidFill>
                  <a:srgbClr val="002147"/>
                </a:solidFill>
                <a:latin typeface="Calibri"/>
                <a:ea typeface="Calibri"/>
                <a:cs typeface="Calibri"/>
                <a:sym typeface="Calibri"/>
              </a:rPr>
              <a:t>Urmărirea materialelor video online</a:t>
            </a:r>
            <a:endParaRPr b="1" i="0" sz="3200">
              <a:solidFill>
                <a:srgbClr val="002147"/>
              </a:solidFill>
              <a:latin typeface="Calibri"/>
              <a:ea typeface="Calibri"/>
              <a:cs typeface="Calibri"/>
              <a:sym typeface="Calibri"/>
            </a:endParaRPr>
          </a:p>
        </p:txBody>
      </p:sp>
      <p:pic>
        <p:nvPicPr>
          <p:cNvPr id="553" name="Google Shape;553;p16"/>
          <p:cNvPicPr preferRelativeResize="0"/>
          <p:nvPr/>
        </p:nvPicPr>
        <p:blipFill rotWithShape="1">
          <a:blip r:embed="rId5">
            <a:alphaModFix/>
          </a:blip>
          <a:srcRect b="0" l="0" r="0" t="0"/>
          <a:stretch/>
        </p:blipFill>
        <p:spPr>
          <a:xfrm>
            <a:off x="10376479" y="167787"/>
            <a:ext cx="1375407" cy="1134792"/>
          </a:xfrm>
          <a:prstGeom prst="rect">
            <a:avLst/>
          </a:prstGeom>
          <a:noFill/>
          <a:ln>
            <a:noFill/>
          </a:ln>
        </p:spPr>
      </p:pic>
      <p:sp>
        <p:nvSpPr>
          <p:cNvPr id="554" name="Google Shape;554;p16"/>
          <p:cNvSpPr txBox="1"/>
          <p:nvPr/>
        </p:nvSpPr>
        <p:spPr>
          <a:xfrm>
            <a:off x="440114" y="983621"/>
            <a:ext cx="9712817" cy="62204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Font typeface="Arial"/>
              <a:buNone/>
            </a:pPr>
            <a:r>
              <a:rPr b="0" i="0" lang="ro-RO" sz="1800">
                <a:solidFill>
                  <a:schemeClr val="dk1"/>
                </a:solidFill>
                <a:latin typeface="Calibri"/>
                <a:ea typeface="Calibri"/>
                <a:cs typeface="Calibri"/>
                <a:sym typeface="Calibri"/>
              </a:rPr>
              <a:t>Eșantionul românesc</a:t>
            </a:r>
            <a:endParaRPr/>
          </a:p>
        </p:txBody>
      </p:sp>
      <p:graphicFrame>
        <p:nvGraphicFramePr>
          <p:cNvPr id="555" name="Google Shape;555;p16"/>
          <p:cNvGraphicFramePr/>
          <p:nvPr/>
        </p:nvGraphicFramePr>
        <p:xfrm>
          <a:off x="2147675" y="3354125"/>
          <a:ext cx="4577715" cy="2714625"/>
        </p:xfrm>
        <a:graphic>
          <a:graphicData uri="http://schemas.openxmlformats.org/drawingml/2006/chart">
            <c:chart r:id="rId6"/>
          </a:graphicData>
        </a:graphic>
      </p:graphicFrame>
      <p:graphicFrame>
        <p:nvGraphicFramePr>
          <p:cNvPr id="556" name="Google Shape;556;p16"/>
          <p:cNvGraphicFramePr/>
          <p:nvPr/>
        </p:nvGraphicFramePr>
        <p:xfrm>
          <a:off x="-527791" y="1560868"/>
          <a:ext cx="4577715" cy="2722245"/>
        </p:xfrm>
        <a:graphic>
          <a:graphicData uri="http://schemas.openxmlformats.org/drawingml/2006/chart">
            <c:chart r:id="rId7"/>
          </a:graphicData>
        </a:graphic>
      </p:graphicFrame>
      <p:graphicFrame>
        <p:nvGraphicFramePr>
          <p:cNvPr id="557" name="Google Shape;557;p16"/>
          <p:cNvGraphicFramePr/>
          <p:nvPr/>
        </p:nvGraphicFramePr>
        <p:xfrm>
          <a:off x="6536267" y="1848628"/>
          <a:ext cx="5057422" cy="3389415"/>
        </p:xfrm>
        <a:graphic>
          <a:graphicData uri="http://schemas.openxmlformats.org/drawingml/2006/chart">
            <c:chart r:id="rId8"/>
          </a:graphicData>
        </a:graphic>
      </p:graphicFrame>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pic>
        <p:nvPicPr>
          <p:cNvPr id="563" name="Google Shape;563;p17"/>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564" name="Google Shape;564;p17"/>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565" name="Google Shape;565;p17"/>
          <p:cNvSpPr txBox="1"/>
          <p:nvPr>
            <p:ph type="title"/>
          </p:nvPr>
        </p:nvSpPr>
        <p:spPr>
          <a:xfrm>
            <a:off x="468086" y="880670"/>
            <a:ext cx="9272814"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România: </a:t>
            </a:r>
            <a:br>
              <a:rPr b="1" lang="ro-RO" sz="7200">
                <a:latin typeface="Arial"/>
                <a:ea typeface="Arial"/>
                <a:cs typeface="Arial"/>
                <a:sym typeface="Arial"/>
              </a:rPr>
            </a:br>
            <a:r>
              <a:rPr b="1" lang="ro-RO" sz="7200">
                <a:latin typeface="Arial"/>
                <a:ea typeface="Arial"/>
                <a:cs typeface="Arial"/>
                <a:sym typeface="Arial"/>
              </a:rPr>
              <a:t>interesul pentru știri</a:t>
            </a:r>
            <a:endParaRPr b="1" sz="7200"/>
          </a:p>
        </p:txBody>
      </p:sp>
      <p:pic>
        <p:nvPicPr>
          <p:cNvPr id="566" name="Google Shape;566;p17"/>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567" name="Google Shape;567;p17"/>
          <p:cNvSpPr txBox="1"/>
          <p:nvPr/>
        </p:nvSpPr>
        <p:spPr>
          <a:xfrm>
            <a:off x="468085" y="2826211"/>
            <a:ext cx="706482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Manuela Preoteasa</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18"/>
          <p:cNvSpPr txBox="1"/>
          <p:nvPr>
            <p:ph idx="1" type="body"/>
          </p:nvPr>
        </p:nvSpPr>
        <p:spPr>
          <a:xfrm>
            <a:off x="696685" y="6365625"/>
            <a:ext cx="9242889" cy="369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i="1" lang="ro-RO">
                <a:latin typeface="Tahoma"/>
                <a:ea typeface="Tahoma"/>
                <a:cs typeface="Tahoma"/>
                <a:sym typeface="Tahoma"/>
              </a:rPr>
              <a:t>[News_interest_2023] </a:t>
            </a:r>
            <a:r>
              <a:rPr b="0" i="1" lang="ro-RO">
                <a:latin typeface="Tahoma"/>
                <a:ea typeface="Tahoma"/>
                <a:cs typeface="Tahoma"/>
                <a:sym typeface="Tahoma"/>
              </a:rPr>
              <a:t>Cât de interesat(ă) sunteți de știri? </a:t>
            </a:r>
            <a:r>
              <a:rPr b="0" i="1" lang="ro-RO">
                <a:solidFill>
                  <a:srgbClr val="000000"/>
                </a:solidFill>
                <a:latin typeface="Tahoma"/>
                <a:ea typeface="Tahoma"/>
                <a:cs typeface="Tahoma"/>
                <a:sym typeface="Tahoma"/>
              </a:rPr>
              <a:t> Eșantion total în fiecare țară/an: aprox. 2000. Eșantion Finlanda 2015: 1509.</a:t>
            </a:r>
            <a:endParaRPr b="0" i="1">
              <a:solidFill>
                <a:srgbClr val="000000"/>
              </a:solidFill>
              <a:latin typeface="Tahoma"/>
              <a:ea typeface="Tahoma"/>
              <a:cs typeface="Tahoma"/>
              <a:sym typeface="Tahoma"/>
            </a:endParaRPr>
          </a:p>
        </p:txBody>
      </p:sp>
      <p:sp>
        <p:nvSpPr>
          <p:cNvPr id="574" name="Google Shape;574;p18"/>
          <p:cNvSpPr txBox="1"/>
          <p:nvPr/>
        </p:nvSpPr>
        <p:spPr>
          <a:xfrm>
            <a:off x="1470777" y="1621950"/>
            <a:ext cx="39705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147"/>
              </a:buClr>
              <a:buSzPts val="1800"/>
              <a:buFont typeface="Arial"/>
              <a:buNone/>
            </a:pPr>
            <a:r>
              <a:rPr lang="ro-RO" sz="1100">
                <a:solidFill>
                  <a:srgbClr val="666666"/>
                </a:solidFill>
                <a:latin typeface="Verdana"/>
                <a:ea typeface="Verdana"/>
                <a:cs typeface="Verdana"/>
                <a:sym typeface="Verdana"/>
              </a:rPr>
              <a:t>țări cu </a:t>
            </a:r>
            <a:r>
              <a:rPr lang="ro-RO" sz="1100">
                <a:solidFill>
                  <a:schemeClr val="accent2"/>
                </a:solidFill>
                <a:latin typeface="Verdana"/>
                <a:ea typeface="Verdana"/>
                <a:cs typeface="Verdana"/>
                <a:sym typeface="Verdana"/>
              </a:rPr>
              <a:t>scăderi dramatice </a:t>
            </a:r>
            <a:r>
              <a:rPr lang="ro-RO" sz="1100">
                <a:solidFill>
                  <a:srgbClr val="002147"/>
                </a:solidFill>
                <a:latin typeface="Verdana"/>
                <a:ea typeface="Verdana"/>
                <a:cs typeface="Verdana"/>
                <a:sym typeface="Verdana"/>
              </a:rPr>
              <a:t>|</a:t>
            </a:r>
            <a:r>
              <a:rPr lang="ro-RO" sz="1100">
                <a:solidFill>
                  <a:srgbClr val="666666"/>
                </a:solidFill>
                <a:latin typeface="Verdana"/>
                <a:ea typeface="Verdana"/>
                <a:cs typeface="Verdana"/>
                <a:sym typeface="Verdana"/>
              </a:rPr>
              <a:t> țări cu </a:t>
            </a:r>
            <a:r>
              <a:rPr lang="ro-RO" sz="1100">
                <a:solidFill>
                  <a:schemeClr val="accent3"/>
                </a:solidFill>
                <a:latin typeface="Verdana"/>
                <a:ea typeface="Verdana"/>
                <a:cs typeface="Verdana"/>
                <a:sym typeface="Verdana"/>
              </a:rPr>
              <a:t>scăderi moderate</a:t>
            </a:r>
            <a:endParaRPr i="0" sz="1100" u="none" cap="none" strike="noStrike">
              <a:solidFill>
                <a:schemeClr val="accent3"/>
              </a:solidFill>
              <a:latin typeface="Verdana"/>
              <a:ea typeface="Verdana"/>
              <a:cs typeface="Verdana"/>
              <a:sym typeface="Verdana"/>
            </a:endParaRPr>
          </a:p>
        </p:txBody>
      </p:sp>
      <p:pic>
        <p:nvPicPr>
          <p:cNvPr id="575" name="Google Shape;575;p18"/>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576" name="Google Shape;576;p18"/>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pic>
        <p:nvPicPr>
          <p:cNvPr id="577" name="Google Shape;577;p18"/>
          <p:cNvPicPr preferRelativeResize="0"/>
          <p:nvPr/>
        </p:nvPicPr>
        <p:blipFill rotWithShape="1">
          <a:blip r:embed="rId5">
            <a:alphaModFix/>
          </a:blip>
          <a:srcRect b="0" l="0" r="0" t="0"/>
          <a:stretch/>
        </p:blipFill>
        <p:spPr>
          <a:xfrm>
            <a:off x="1344825" y="1941379"/>
            <a:ext cx="4149077" cy="3984734"/>
          </a:xfrm>
          <a:prstGeom prst="rect">
            <a:avLst/>
          </a:prstGeom>
          <a:noFill/>
          <a:ln>
            <a:noFill/>
          </a:ln>
        </p:spPr>
      </p:pic>
      <p:sp>
        <p:nvSpPr>
          <p:cNvPr id="578" name="Google Shape;578;p18"/>
          <p:cNvSpPr txBox="1"/>
          <p:nvPr/>
        </p:nvSpPr>
        <p:spPr>
          <a:xfrm>
            <a:off x="1480550" y="1254775"/>
            <a:ext cx="74703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147"/>
              </a:buClr>
              <a:buSzPts val="1800"/>
              <a:buFont typeface="Arial"/>
              <a:buNone/>
            </a:pPr>
            <a:r>
              <a:rPr i="0" lang="ro-RO" sz="1200" u="none" cap="none" strike="noStrike">
                <a:solidFill>
                  <a:srgbClr val="666666"/>
                </a:solidFill>
                <a:latin typeface="Verdana"/>
                <a:ea typeface="Verdana"/>
                <a:cs typeface="Verdana"/>
                <a:sym typeface="Verdana"/>
              </a:rPr>
              <a:t>(%) </a:t>
            </a:r>
            <a:r>
              <a:rPr lang="ro-RO" sz="1200">
                <a:solidFill>
                  <a:srgbClr val="666666"/>
                </a:solidFill>
                <a:latin typeface="Verdana"/>
                <a:ea typeface="Verdana"/>
                <a:cs typeface="Verdana"/>
                <a:sym typeface="Verdana"/>
              </a:rPr>
              <a:t>procente ale utilizatorilor </a:t>
            </a:r>
            <a:r>
              <a:rPr b="1" lang="ro-RO" sz="1200">
                <a:solidFill>
                  <a:srgbClr val="666666"/>
                </a:solidFill>
                <a:latin typeface="Verdana"/>
                <a:ea typeface="Verdana"/>
                <a:cs typeface="Verdana"/>
                <a:sym typeface="Verdana"/>
              </a:rPr>
              <a:t>extrem și foarte interesați de știri</a:t>
            </a:r>
            <a:endParaRPr b="1" i="0" sz="1200" u="none" cap="none" strike="noStrike">
              <a:solidFill>
                <a:srgbClr val="666666"/>
              </a:solidFill>
              <a:latin typeface="Verdana"/>
              <a:ea typeface="Verdana"/>
              <a:cs typeface="Verdana"/>
              <a:sym typeface="Verdana"/>
            </a:endParaRPr>
          </a:p>
        </p:txBody>
      </p:sp>
      <p:sp>
        <p:nvSpPr>
          <p:cNvPr id="579" name="Google Shape;579;p18"/>
          <p:cNvSpPr txBox="1"/>
          <p:nvPr/>
        </p:nvSpPr>
        <p:spPr>
          <a:xfrm>
            <a:off x="6639422" y="1674307"/>
            <a:ext cx="40440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147"/>
              </a:buClr>
              <a:buSzPts val="1800"/>
              <a:buFont typeface="Arial"/>
              <a:buNone/>
            </a:pPr>
            <a:r>
              <a:rPr lang="ro-RO" sz="1100">
                <a:solidFill>
                  <a:srgbClr val="666666"/>
                </a:solidFill>
                <a:latin typeface="Verdana"/>
                <a:ea typeface="Verdana"/>
                <a:cs typeface="Verdana"/>
                <a:sym typeface="Verdana"/>
              </a:rPr>
              <a:t>țări cu </a:t>
            </a:r>
            <a:r>
              <a:rPr lang="ro-RO" sz="1100">
                <a:solidFill>
                  <a:schemeClr val="accent2"/>
                </a:solidFill>
                <a:latin typeface="Verdana"/>
                <a:ea typeface="Verdana"/>
                <a:cs typeface="Verdana"/>
                <a:sym typeface="Verdana"/>
              </a:rPr>
              <a:t>scăderi dramatice </a:t>
            </a:r>
            <a:r>
              <a:rPr lang="ro-RO" sz="1100">
                <a:solidFill>
                  <a:srgbClr val="002147"/>
                </a:solidFill>
                <a:latin typeface="Verdana"/>
                <a:ea typeface="Verdana"/>
                <a:cs typeface="Verdana"/>
                <a:sym typeface="Verdana"/>
              </a:rPr>
              <a:t>|</a:t>
            </a:r>
            <a:r>
              <a:rPr lang="ro-RO" sz="1100">
                <a:solidFill>
                  <a:srgbClr val="666666"/>
                </a:solidFill>
                <a:latin typeface="Verdana"/>
                <a:ea typeface="Verdana"/>
                <a:cs typeface="Verdana"/>
                <a:sym typeface="Verdana"/>
              </a:rPr>
              <a:t> țări cu </a:t>
            </a:r>
            <a:r>
              <a:rPr lang="ro-RO" sz="1100">
                <a:solidFill>
                  <a:schemeClr val="accent3"/>
                </a:solidFill>
                <a:latin typeface="Verdana"/>
                <a:ea typeface="Verdana"/>
                <a:cs typeface="Verdana"/>
                <a:sym typeface="Verdana"/>
              </a:rPr>
              <a:t>scăderi moderate</a:t>
            </a:r>
            <a:endParaRPr i="0" sz="1100" u="none" cap="none" strike="noStrike">
              <a:solidFill>
                <a:schemeClr val="accent3"/>
              </a:solidFill>
              <a:latin typeface="Verdana"/>
              <a:ea typeface="Verdana"/>
              <a:cs typeface="Verdana"/>
              <a:sym typeface="Verdana"/>
            </a:endParaRPr>
          </a:p>
        </p:txBody>
      </p:sp>
      <p:pic>
        <p:nvPicPr>
          <p:cNvPr id="580" name="Google Shape;580;p18"/>
          <p:cNvPicPr preferRelativeResize="0"/>
          <p:nvPr/>
        </p:nvPicPr>
        <p:blipFill rotWithShape="1">
          <a:blip r:embed="rId6">
            <a:alphaModFix/>
          </a:blip>
          <a:srcRect b="0" l="0" r="0" t="0"/>
          <a:stretch/>
        </p:blipFill>
        <p:spPr>
          <a:xfrm>
            <a:off x="6819152" y="2046085"/>
            <a:ext cx="3775904" cy="2557451"/>
          </a:xfrm>
          <a:prstGeom prst="rect">
            <a:avLst/>
          </a:prstGeom>
          <a:noFill/>
          <a:ln>
            <a:noFill/>
          </a:ln>
        </p:spPr>
      </p:pic>
      <p:sp>
        <p:nvSpPr>
          <p:cNvPr id="581" name="Google Shape;581;p18"/>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Interesul pentru știri, 47 de piețe</a:t>
            </a:r>
            <a:endParaRPr b="1" sz="4000">
              <a:solidFill>
                <a:schemeClr val="dk1"/>
              </a:solidFill>
              <a:latin typeface="Calibri"/>
              <a:ea typeface="Calibri"/>
              <a:cs typeface="Calibri"/>
              <a:sym typeface="Calibri"/>
            </a:endParaRPr>
          </a:p>
        </p:txBody>
      </p:sp>
      <p:sp>
        <p:nvSpPr>
          <p:cNvPr id="582" name="Google Shape;582;p18"/>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19"/>
          <p:cNvSpPr txBox="1"/>
          <p:nvPr>
            <p:ph idx="1" type="body"/>
          </p:nvPr>
        </p:nvSpPr>
        <p:spPr>
          <a:xfrm>
            <a:off x="696685" y="6365625"/>
            <a:ext cx="9243000" cy="369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b="0" i="1" lang="ro-RO" sz="900">
                <a:latin typeface="Roboto"/>
                <a:ea typeface="Roboto"/>
                <a:cs typeface="Roboto"/>
                <a:sym typeface="Roboto"/>
              </a:rPr>
              <a:t>Baza: eșantionul total în 2024, 93 835 persoane.</a:t>
            </a:r>
            <a:endParaRPr b="0" i="1" sz="900">
              <a:solidFill>
                <a:srgbClr val="000000"/>
              </a:solidFill>
              <a:latin typeface="Roboto"/>
              <a:ea typeface="Roboto"/>
              <a:cs typeface="Roboto"/>
              <a:sym typeface="Roboto"/>
            </a:endParaRPr>
          </a:p>
        </p:txBody>
      </p:sp>
      <p:pic>
        <p:nvPicPr>
          <p:cNvPr id="589" name="Google Shape;589;p19"/>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590" name="Google Shape;590;p19"/>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pic>
        <p:nvPicPr>
          <p:cNvPr id="591" name="Google Shape;591;p19"/>
          <p:cNvPicPr preferRelativeResize="0"/>
          <p:nvPr/>
        </p:nvPicPr>
        <p:blipFill rotWithShape="1">
          <a:blip r:embed="rId5">
            <a:alphaModFix/>
          </a:blip>
          <a:srcRect b="0" l="0" r="0" t="0"/>
          <a:stretch/>
        </p:blipFill>
        <p:spPr>
          <a:xfrm>
            <a:off x="838200" y="1520925"/>
            <a:ext cx="4357800" cy="4721274"/>
          </a:xfrm>
          <a:prstGeom prst="rect">
            <a:avLst/>
          </a:prstGeom>
          <a:noFill/>
          <a:ln>
            <a:noFill/>
          </a:ln>
        </p:spPr>
      </p:pic>
      <p:sp>
        <p:nvSpPr>
          <p:cNvPr id="592" name="Google Shape;592;p19"/>
          <p:cNvSpPr txBox="1"/>
          <p:nvPr/>
        </p:nvSpPr>
        <p:spPr>
          <a:xfrm>
            <a:off x="6842175" y="2004975"/>
            <a:ext cx="4220100" cy="28782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i="1" lang="ro-RO" sz="1000">
                <a:solidFill>
                  <a:schemeClr val="dk1"/>
                </a:solidFill>
                <a:latin typeface="Verdana"/>
                <a:ea typeface="Verdana"/>
                <a:cs typeface="Verdana"/>
                <a:sym typeface="Verdana"/>
              </a:rPr>
              <a:t>Sunt multe prea multe știri astăzi… unele sunt false, altele sunt adevărate, </a:t>
            </a:r>
            <a:r>
              <a:rPr i="1" lang="ro-RO" sz="1000">
                <a:solidFill>
                  <a:schemeClr val="dk1"/>
                </a:solidFill>
                <a:latin typeface="Verdana"/>
                <a:ea typeface="Verdana"/>
                <a:cs typeface="Verdana"/>
                <a:sym typeface="Verdana"/>
              </a:rPr>
              <a:t>însă mă fac să fiu confuz și să am dureri de cap.</a:t>
            </a:r>
            <a:endParaRPr i="1"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Verdana"/>
              <a:buNone/>
            </a:pPr>
            <a:r>
              <a:rPr lang="ro-RO" sz="1000">
                <a:solidFill>
                  <a:schemeClr val="dk1"/>
                </a:solidFill>
                <a:latin typeface="Verdana"/>
                <a:ea typeface="Verdana"/>
                <a:cs typeface="Verdana"/>
                <a:sym typeface="Verdana"/>
              </a:rPr>
              <a:t>Bărbat, 27, SUA </a:t>
            </a:r>
            <a:endParaRPr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Calibri"/>
              <a:buNone/>
            </a:pPr>
            <a:r>
              <a:t/>
            </a:r>
            <a:endParaRPr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Calibri"/>
              <a:buNone/>
            </a:pPr>
            <a:r>
              <a:t/>
            </a:r>
            <a:endParaRPr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Calibri"/>
              <a:buNone/>
            </a:pPr>
            <a:r>
              <a:t/>
            </a:r>
            <a:endParaRPr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Verdana"/>
              <a:buNone/>
            </a:pPr>
            <a:r>
              <a:rPr b="1" i="1" lang="ro-RO" sz="1000">
                <a:solidFill>
                  <a:schemeClr val="dk1"/>
                </a:solidFill>
                <a:latin typeface="Verdana"/>
                <a:ea typeface="Verdana"/>
                <a:cs typeface="Verdana"/>
                <a:sym typeface="Verdana"/>
              </a:rPr>
              <a:t>Cu adevărat, volumul informației este copleșitor. </a:t>
            </a:r>
            <a:r>
              <a:rPr i="1" lang="ro-RO" sz="1000">
                <a:solidFill>
                  <a:schemeClr val="dk1"/>
                </a:solidFill>
                <a:latin typeface="Verdana"/>
                <a:ea typeface="Verdana"/>
                <a:cs typeface="Verdana"/>
                <a:sym typeface="Verdana"/>
              </a:rPr>
              <a:t>Rămânem cu sentimentul de neputință în fața unui alt dezastru la distanță, făcându-ne să ne simțim vinovați și neputincioși. </a:t>
            </a:r>
            <a:endParaRPr i="1" sz="1000">
              <a:solidFill>
                <a:schemeClr val="dk1"/>
              </a:solidFill>
              <a:latin typeface="Verdana"/>
              <a:ea typeface="Verdana"/>
              <a:cs typeface="Verdana"/>
              <a:sym typeface="Verdana"/>
            </a:endParaRPr>
          </a:p>
          <a:p>
            <a:pPr indent="0" lvl="0" marL="0" marR="0" rtl="0" algn="l">
              <a:lnSpc>
                <a:spcPct val="150000"/>
              </a:lnSpc>
              <a:spcBef>
                <a:spcPts val="0"/>
              </a:spcBef>
              <a:spcAft>
                <a:spcPts val="0"/>
              </a:spcAft>
              <a:buClr>
                <a:schemeClr val="dk1"/>
              </a:buClr>
              <a:buSzPts val="1000"/>
              <a:buFont typeface="Verdana"/>
              <a:buNone/>
            </a:pPr>
            <a:r>
              <a:rPr lang="ro-RO" sz="1000">
                <a:solidFill>
                  <a:schemeClr val="dk1"/>
                </a:solidFill>
                <a:latin typeface="Verdana"/>
                <a:ea typeface="Verdana"/>
                <a:cs typeface="Verdana"/>
                <a:sym typeface="Verdana"/>
              </a:rPr>
              <a:t>Bărbat, 71, Marea Britanie</a:t>
            </a:r>
            <a:endParaRPr sz="1000">
              <a:solidFill>
                <a:schemeClr val="dk1"/>
              </a:solidFill>
              <a:latin typeface="Verdana"/>
              <a:ea typeface="Verdana"/>
              <a:cs typeface="Verdana"/>
              <a:sym typeface="Verdana"/>
            </a:endParaRPr>
          </a:p>
        </p:txBody>
      </p:sp>
      <p:sp>
        <p:nvSpPr>
          <p:cNvPr id="593" name="Google Shape;593;p19"/>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Interesul pentru știri, 47 de piețe</a:t>
            </a:r>
            <a:endParaRPr b="1" sz="4000">
              <a:solidFill>
                <a:schemeClr val="dk1"/>
              </a:solidFill>
              <a:latin typeface="Calibri"/>
              <a:ea typeface="Calibri"/>
              <a:cs typeface="Calibri"/>
              <a:sym typeface="Calibri"/>
            </a:endParaRPr>
          </a:p>
        </p:txBody>
      </p:sp>
      <p:sp>
        <p:nvSpPr>
          <p:cNvPr id="594" name="Google Shape;594;p19"/>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cxnSp>
        <p:nvCxnSpPr>
          <p:cNvPr id="595" name="Google Shape;595;p19"/>
          <p:cNvCxnSpPr/>
          <p:nvPr/>
        </p:nvCxnSpPr>
        <p:spPr>
          <a:xfrm>
            <a:off x="5941800" y="2103700"/>
            <a:ext cx="32700" cy="3385500"/>
          </a:xfrm>
          <a:prstGeom prst="straightConnector1">
            <a:avLst/>
          </a:prstGeom>
          <a:noFill/>
          <a:ln cap="flat" cmpd="sng" w="9525">
            <a:solidFill>
              <a:srgbClr val="CACBCE"/>
            </a:solidFill>
            <a:prstDash val="solid"/>
            <a:round/>
            <a:headEnd len="sm" w="sm" type="none"/>
            <a:tailEnd len="sm" w="sm" type="none"/>
          </a:ln>
        </p:spPr>
      </p:cxn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2"/>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384" name="Google Shape;384;p2"/>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385" name="Google Shape;385;p2"/>
          <p:cNvSpPr txBox="1"/>
          <p:nvPr>
            <p:ph type="title"/>
          </p:nvPr>
        </p:nvSpPr>
        <p:spPr>
          <a:xfrm>
            <a:off x="468086" y="880670"/>
            <a:ext cx="8329431"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Digital News Report 2024</a:t>
            </a:r>
            <a:endParaRPr b="1" sz="7200"/>
          </a:p>
        </p:txBody>
      </p:sp>
      <p:pic>
        <p:nvPicPr>
          <p:cNvPr id="386" name="Google Shape;386;p2"/>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387" name="Google Shape;387;p2"/>
          <p:cNvSpPr txBox="1"/>
          <p:nvPr/>
        </p:nvSpPr>
        <p:spPr>
          <a:xfrm>
            <a:off x="468086" y="2826211"/>
            <a:ext cx="518447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Prof. univ. dr. Raluca Radu</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20"/>
          <p:cNvSpPr txBox="1"/>
          <p:nvPr>
            <p:ph idx="1" type="body"/>
          </p:nvPr>
        </p:nvSpPr>
        <p:spPr>
          <a:xfrm>
            <a:off x="615043" y="6259018"/>
            <a:ext cx="9286500" cy="36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1200"/>
              </a:spcAft>
              <a:buSzPts val="800"/>
              <a:buNone/>
            </a:pPr>
            <a:r>
              <a:rPr i="1" lang="ro-RO">
                <a:solidFill>
                  <a:srgbClr val="000000"/>
                </a:solidFill>
                <a:highlight>
                  <a:srgbClr val="FFFFFF"/>
                </a:highlight>
                <a:latin typeface="Roboto"/>
                <a:ea typeface="Roboto"/>
                <a:cs typeface="Roboto"/>
                <a:sym typeface="Roboto"/>
              </a:rPr>
              <a:t>Q10a_new2017_rc</a:t>
            </a:r>
            <a:r>
              <a:rPr lang="ro-RO" sz="850">
                <a:solidFill>
                  <a:srgbClr val="000000"/>
                </a:solidFill>
                <a:highlight>
                  <a:srgbClr val="FFFFFF"/>
                </a:highlight>
              </a:rPr>
              <a:t>. </a:t>
            </a:r>
            <a:r>
              <a:rPr b="0" i="1" lang="ro-RO" sz="900">
                <a:solidFill>
                  <a:srgbClr val="1F1F1F"/>
                </a:solidFill>
                <a:highlight>
                  <a:srgbClr val="FFFFFF"/>
                </a:highlight>
                <a:latin typeface="Roboto"/>
                <a:ea typeface="Roboto"/>
                <a:cs typeface="Roboto"/>
                <a:sym typeface="Roboto"/>
              </a:rPr>
              <a:t>Gândindu-vă la modul în care aţi accesat ştiri online (pe calculator, mobil sau alt dispozitiv) _în ultima săptămână_, care au fost modalităţile prin care aţi aflat despre subiectele de ştiri? Selectaţi toate variantele aplicabile.</a:t>
            </a:r>
            <a:endParaRPr b="0" i="1" sz="1000">
              <a:solidFill>
                <a:srgbClr val="000000"/>
              </a:solidFill>
              <a:latin typeface="Tahoma"/>
              <a:ea typeface="Tahoma"/>
              <a:cs typeface="Tahoma"/>
              <a:sym typeface="Tahoma"/>
            </a:endParaRPr>
          </a:p>
        </p:txBody>
      </p:sp>
      <p:sp>
        <p:nvSpPr>
          <p:cNvPr id="602" name="Google Shape;602;p20"/>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Porți de acces la informațiile online</a:t>
            </a:r>
            <a:endParaRPr b="1" sz="3900">
              <a:latin typeface="Calibri"/>
              <a:ea typeface="Calibri"/>
              <a:cs typeface="Calibri"/>
              <a:sym typeface="Calibri"/>
            </a:endParaRPr>
          </a:p>
        </p:txBody>
      </p:sp>
      <p:pic>
        <p:nvPicPr>
          <p:cNvPr id="603" name="Google Shape;603;p20"/>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604" name="Google Shape;604;p20"/>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pic>
        <p:nvPicPr>
          <p:cNvPr id="605" name="Google Shape;605;p20"/>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606" name="Google Shape;606;p20"/>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pic>
        <p:nvPicPr>
          <p:cNvPr id="607" name="Google Shape;607;p20" title="Chart"/>
          <p:cNvPicPr preferRelativeResize="0"/>
          <p:nvPr/>
        </p:nvPicPr>
        <p:blipFill rotWithShape="1">
          <a:blip r:embed="rId6">
            <a:alphaModFix/>
          </a:blip>
          <a:srcRect b="0" l="0" r="0" t="0"/>
          <a:stretch/>
        </p:blipFill>
        <p:spPr>
          <a:xfrm>
            <a:off x="1101750" y="1234234"/>
            <a:ext cx="8104712" cy="4892033"/>
          </a:xfrm>
          <a:prstGeom prst="rect">
            <a:avLst/>
          </a:prstGeom>
          <a:noFill/>
          <a:ln>
            <a:noFill/>
          </a:ln>
        </p:spPr>
      </p:pic>
      <p:sp>
        <p:nvSpPr>
          <p:cNvPr id="608" name="Google Shape;608;p20"/>
          <p:cNvSpPr/>
          <p:nvPr/>
        </p:nvSpPr>
        <p:spPr>
          <a:xfrm>
            <a:off x="9206450" y="1913174"/>
            <a:ext cx="2427600" cy="22740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09" name="Google Shape;609;p20"/>
          <p:cNvSpPr txBox="1"/>
          <p:nvPr/>
        </p:nvSpPr>
        <p:spPr>
          <a:xfrm>
            <a:off x="9245750" y="2230575"/>
            <a:ext cx="2234400" cy="1305300"/>
          </a:xfrm>
          <a:prstGeom prst="rect">
            <a:avLst/>
          </a:prstGeom>
          <a:noFill/>
          <a:ln>
            <a:noFill/>
          </a:ln>
        </p:spPr>
        <p:txBody>
          <a:bodyPr anchorCtr="0" anchor="t" bIns="91425" lIns="91425" spcFirstLastPara="1" rIns="91425" wrap="square" tIns="91425">
            <a:spAutoFit/>
          </a:bodyPr>
          <a:lstStyle/>
          <a:p>
            <a:pPr indent="-285750" lvl="0" marL="457200" marR="0" rtl="0" algn="l">
              <a:lnSpc>
                <a:spcPct val="115000"/>
              </a:lnSpc>
              <a:spcBef>
                <a:spcPts val="0"/>
              </a:spcBef>
              <a:spcAft>
                <a:spcPts val="0"/>
              </a:spcAft>
              <a:buClr>
                <a:schemeClr val="dk1"/>
              </a:buClr>
              <a:buSzPts val="900"/>
              <a:buFont typeface="Calibri"/>
              <a:buChar char="❏"/>
            </a:pPr>
            <a:r>
              <a:rPr b="1" lang="ro-RO" sz="1300">
                <a:solidFill>
                  <a:schemeClr val="dk1"/>
                </a:solidFill>
                <a:latin typeface="Calibri"/>
                <a:ea typeface="Calibri"/>
                <a:cs typeface="Calibri"/>
                <a:sym typeface="Calibri"/>
              </a:rPr>
              <a:t>site-uri de socializare</a:t>
            </a:r>
            <a:endParaRPr b="1" sz="1300">
              <a:solidFill>
                <a:schemeClr val="dk1"/>
              </a:solidFill>
              <a:latin typeface="Calibri"/>
              <a:ea typeface="Calibri"/>
              <a:cs typeface="Calibri"/>
              <a:sym typeface="Calibri"/>
            </a:endParaRPr>
          </a:p>
          <a:p>
            <a:pPr indent="-285750" lvl="0" marL="457200" marR="0" rtl="0" algn="l">
              <a:lnSpc>
                <a:spcPct val="115000"/>
              </a:lnSpc>
              <a:spcBef>
                <a:spcPts val="0"/>
              </a:spcBef>
              <a:spcAft>
                <a:spcPts val="0"/>
              </a:spcAft>
              <a:buClr>
                <a:schemeClr val="dk1"/>
              </a:buClr>
              <a:buSzPts val="900"/>
              <a:buFont typeface="Calibri"/>
              <a:buChar char="❏"/>
            </a:pPr>
            <a:r>
              <a:rPr b="1" lang="ro-RO" sz="1300">
                <a:solidFill>
                  <a:schemeClr val="dk1"/>
                </a:solidFill>
                <a:latin typeface="Calibri"/>
                <a:ea typeface="Calibri"/>
                <a:cs typeface="Calibri"/>
                <a:sym typeface="Calibri"/>
              </a:rPr>
              <a:t>acces direct  site web</a:t>
            </a:r>
            <a:endParaRPr b="1" sz="1300">
              <a:solidFill>
                <a:schemeClr val="dk1"/>
              </a:solidFill>
              <a:latin typeface="Calibri"/>
              <a:ea typeface="Calibri"/>
              <a:cs typeface="Calibri"/>
              <a:sym typeface="Calibri"/>
            </a:endParaRPr>
          </a:p>
          <a:p>
            <a:pPr indent="-285750" lvl="0" marL="457200" marR="0" rtl="0" algn="l">
              <a:lnSpc>
                <a:spcPct val="115000"/>
              </a:lnSpc>
              <a:spcBef>
                <a:spcPts val="0"/>
              </a:spcBef>
              <a:spcAft>
                <a:spcPts val="0"/>
              </a:spcAft>
              <a:buClr>
                <a:schemeClr val="dk1"/>
              </a:buClr>
              <a:buSzPts val="900"/>
              <a:buFont typeface="Calibri"/>
              <a:buChar char="❏"/>
            </a:pPr>
            <a:r>
              <a:rPr b="1" lang="ro-RO" sz="1300">
                <a:solidFill>
                  <a:schemeClr val="dk1"/>
                </a:solidFill>
                <a:latin typeface="Calibri"/>
                <a:ea typeface="Calibri"/>
                <a:cs typeface="Calibri"/>
                <a:sym typeface="Calibri"/>
              </a:rPr>
              <a:t>motor de căutare</a:t>
            </a:r>
            <a:endParaRPr b="1" sz="1300">
              <a:solidFill>
                <a:schemeClr val="dk1"/>
              </a:solidFill>
              <a:latin typeface="Calibri"/>
              <a:ea typeface="Calibri"/>
              <a:cs typeface="Calibri"/>
              <a:sym typeface="Calibri"/>
            </a:endParaRPr>
          </a:p>
          <a:p>
            <a:pPr indent="-285750" lvl="0" marL="457200" marR="0" rtl="0" algn="l">
              <a:lnSpc>
                <a:spcPct val="115000"/>
              </a:lnSpc>
              <a:spcBef>
                <a:spcPts val="0"/>
              </a:spcBef>
              <a:spcAft>
                <a:spcPts val="0"/>
              </a:spcAft>
              <a:buClr>
                <a:schemeClr val="dk1"/>
              </a:buClr>
              <a:buSzPts val="900"/>
              <a:buFont typeface="Calibri"/>
              <a:buChar char="❏"/>
            </a:pPr>
            <a:r>
              <a:rPr b="1" lang="ro-RO" sz="1300">
                <a:solidFill>
                  <a:schemeClr val="dk1"/>
                </a:solidFill>
                <a:latin typeface="Calibri"/>
                <a:ea typeface="Calibri"/>
                <a:cs typeface="Calibri"/>
                <a:sym typeface="Calibri"/>
              </a:rPr>
              <a:t>alertă pe telefonul mobil/tabletă</a:t>
            </a:r>
            <a:endParaRPr b="1" sz="1300">
              <a:solidFill>
                <a:schemeClr val="dk1"/>
              </a:solidFill>
              <a:latin typeface="Calibri"/>
              <a:ea typeface="Calibri"/>
              <a:cs typeface="Calibri"/>
              <a:sym typeface="Calibri"/>
            </a:endParaRPr>
          </a:p>
        </p:txBody>
      </p:sp>
      <p:sp>
        <p:nvSpPr>
          <p:cNvPr id="610" name="Google Shape;610;p20"/>
          <p:cNvSpPr/>
          <p:nvPr/>
        </p:nvSpPr>
        <p:spPr>
          <a:xfrm>
            <a:off x="9434450" y="2621496"/>
            <a:ext cx="224100" cy="232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highlight>
                <a:srgbClr val="FF9900"/>
              </a:highlight>
              <a:latin typeface="Calibri"/>
              <a:ea typeface="Calibri"/>
              <a:cs typeface="Calibri"/>
              <a:sym typeface="Calibri"/>
            </a:endParaRPr>
          </a:p>
        </p:txBody>
      </p:sp>
      <p:sp>
        <p:nvSpPr>
          <p:cNvPr id="611" name="Google Shape;611;p20"/>
          <p:cNvSpPr/>
          <p:nvPr/>
        </p:nvSpPr>
        <p:spPr>
          <a:xfrm>
            <a:off x="9434450" y="2388700"/>
            <a:ext cx="224100" cy="2328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highlight>
                <a:srgbClr val="FF9900"/>
              </a:highlight>
              <a:latin typeface="Calibri"/>
              <a:ea typeface="Calibri"/>
              <a:cs typeface="Calibri"/>
              <a:sym typeface="Calibri"/>
            </a:endParaRPr>
          </a:p>
        </p:txBody>
      </p:sp>
      <p:sp>
        <p:nvSpPr>
          <p:cNvPr id="612" name="Google Shape;612;p20"/>
          <p:cNvSpPr/>
          <p:nvPr/>
        </p:nvSpPr>
        <p:spPr>
          <a:xfrm>
            <a:off x="9434450" y="2854291"/>
            <a:ext cx="224100" cy="2328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613" name="Google Shape;613;p20"/>
          <p:cNvSpPr/>
          <p:nvPr/>
        </p:nvSpPr>
        <p:spPr>
          <a:xfrm>
            <a:off x="9434450" y="3061854"/>
            <a:ext cx="224100" cy="232800"/>
          </a:xfrm>
          <a:prstGeom prst="up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21"/>
          <p:cNvSpPr txBox="1"/>
          <p:nvPr>
            <p:ph idx="1" type="body"/>
          </p:nvPr>
        </p:nvSpPr>
        <p:spPr>
          <a:xfrm>
            <a:off x="653143" y="6365625"/>
            <a:ext cx="9286500" cy="36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1200"/>
              </a:spcAft>
              <a:buSzPts val="800"/>
              <a:buNone/>
            </a:pPr>
            <a:r>
              <a:rPr i="1" lang="ro-RO" sz="900">
                <a:solidFill>
                  <a:srgbClr val="000000"/>
                </a:solidFill>
                <a:latin typeface="Roboto"/>
                <a:ea typeface="Roboto"/>
                <a:cs typeface="Roboto"/>
                <a:sym typeface="Roboto"/>
              </a:rPr>
              <a:t>[Q1d_2022] </a:t>
            </a:r>
            <a:r>
              <a:rPr b="0" i="1" lang="ro-RO" sz="900">
                <a:solidFill>
                  <a:srgbClr val="1F1F1F"/>
                </a:solidFill>
                <a:highlight>
                  <a:srgbClr val="FFFFFF"/>
                </a:highlight>
                <a:latin typeface="Roboto"/>
                <a:ea typeface="Roboto"/>
                <a:cs typeface="Roboto"/>
                <a:sym typeface="Roboto"/>
              </a:rPr>
              <a:t>Ce genuri de știri, dacă este cazul, vă interesează? Selectaţi toate variantele aplicabile. </a:t>
            </a:r>
            <a:r>
              <a:rPr b="0" i="1" lang="ro-RO" sz="900">
                <a:solidFill>
                  <a:srgbClr val="000000"/>
                </a:solidFill>
                <a:latin typeface="Roboto"/>
                <a:ea typeface="Roboto"/>
                <a:cs typeface="Roboto"/>
                <a:sym typeface="Roboto"/>
              </a:rPr>
              <a:t>Eșantion RO (2007)</a:t>
            </a:r>
            <a:endParaRPr b="0" i="1" sz="900">
              <a:solidFill>
                <a:srgbClr val="000000"/>
              </a:solidFill>
              <a:latin typeface="Roboto"/>
              <a:ea typeface="Roboto"/>
              <a:cs typeface="Roboto"/>
              <a:sym typeface="Roboto"/>
            </a:endParaRPr>
          </a:p>
        </p:txBody>
      </p:sp>
      <p:sp>
        <p:nvSpPr>
          <p:cNvPr id="620" name="Google Shape;620;p21"/>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Nevoia de informații: categorii tematice</a:t>
            </a:r>
            <a:endParaRPr b="1" sz="3900">
              <a:latin typeface="Calibri"/>
              <a:ea typeface="Calibri"/>
              <a:cs typeface="Calibri"/>
              <a:sym typeface="Calibri"/>
            </a:endParaRPr>
          </a:p>
        </p:txBody>
      </p:sp>
      <p:pic>
        <p:nvPicPr>
          <p:cNvPr id="621" name="Google Shape;621;p21"/>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622" name="Google Shape;622;p21"/>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pic>
        <p:nvPicPr>
          <p:cNvPr id="623" name="Google Shape;623;p21"/>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624" name="Google Shape;624;p21"/>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graphicFrame>
        <p:nvGraphicFramePr>
          <p:cNvPr id="625" name="Google Shape;625;p21"/>
          <p:cNvGraphicFramePr/>
          <p:nvPr/>
        </p:nvGraphicFramePr>
        <p:xfrm>
          <a:off x="2009775" y="1302579"/>
          <a:ext cx="7562850" cy="4690925"/>
        </p:xfrm>
        <a:graphic>
          <a:graphicData uri="http://schemas.openxmlformats.org/drawingml/2006/chart">
            <c:chart r:id="rId6"/>
          </a:graphicData>
        </a:graphic>
      </p:graphicFrame>
    </p:spTree>
  </p:cSld>
  <p:clrMapOvr>
    <a:masterClrMapping/>
  </p:clrMapOvr>
  <p:transition>
    <p:fade/>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22"/>
          <p:cNvSpPr txBox="1"/>
          <p:nvPr>
            <p:ph type="title"/>
          </p:nvPr>
        </p:nvSpPr>
        <p:spPr>
          <a:xfrm>
            <a:off x="1272150" y="199050"/>
            <a:ext cx="9500400" cy="948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latin typeface="Calibri"/>
                <a:ea typeface="Calibri"/>
                <a:cs typeface="Calibri"/>
                <a:sym typeface="Calibri"/>
              </a:rPr>
              <a:t>Categorii tematice cu informații prea puține</a:t>
            </a:r>
            <a:endParaRPr b="1" sz="4000">
              <a:latin typeface="Calibri"/>
              <a:ea typeface="Calibri"/>
              <a:cs typeface="Calibri"/>
              <a:sym typeface="Calibri"/>
            </a:endParaRPr>
          </a:p>
        </p:txBody>
      </p:sp>
      <p:pic>
        <p:nvPicPr>
          <p:cNvPr id="632" name="Google Shape;632;p22"/>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633" name="Google Shape;633;p22"/>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pic>
        <p:nvPicPr>
          <p:cNvPr id="634" name="Google Shape;634;p22"/>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635" name="Google Shape;635;p22"/>
          <p:cNvSpPr txBox="1"/>
          <p:nvPr>
            <p:ph idx="1" type="body"/>
          </p:nvPr>
        </p:nvSpPr>
        <p:spPr>
          <a:xfrm>
            <a:off x="644180" y="6416100"/>
            <a:ext cx="9595500" cy="485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i="1" lang="ro-RO" sz="900">
                <a:solidFill>
                  <a:srgbClr val="1F1F1F"/>
                </a:solidFill>
                <a:highlight>
                  <a:srgbClr val="FFFFFF"/>
                </a:highlight>
                <a:latin typeface="Roboto"/>
                <a:ea typeface="Roboto"/>
                <a:cs typeface="Roboto"/>
                <a:sym typeface="Roboto"/>
              </a:rPr>
              <a:t>[Q_Needs_3_2024_1-16] </a:t>
            </a:r>
            <a:r>
              <a:rPr b="0" i="1" lang="ro-RO" sz="900">
                <a:solidFill>
                  <a:srgbClr val="1F1F1F"/>
                </a:solidFill>
                <a:highlight>
                  <a:srgbClr val="FFFFFF"/>
                </a:highlight>
                <a:latin typeface="Roboto"/>
                <a:ea typeface="Roboto"/>
                <a:cs typeface="Roboto"/>
                <a:sym typeface="Roboto"/>
              </a:rPr>
              <a:t>Din experiența dvs., cât de multe dintre informațiile de care aveți nevoie, dacă există, sunt disponibile pentru a fi accesate pe fiecare dintre următoarele subiecte?</a:t>
            </a:r>
            <a:endParaRPr i="1" sz="900">
              <a:solidFill>
                <a:srgbClr val="000000"/>
              </a:solidFill>
              <a:latin typeface="Roboto"/>
              <a:ea typeface="Roboto"/>
              <a:cs typeface="Roboto"/>
              <a:sym typeface="Roboto"/>
            </a:endParaRPr>
          </a:p>
        </p:txBody>
      </p:sp>
      <p:sp>
        <p:nvSpPr>
          <p:cNvPr id="636" name="Google Shape;636;p22"/>
          <p:cNvSpPr txBox="1"/>
          <p:nvPr/>
        </p:nvSpPr>
        <p:spPr>
          <a:xfrm>
            <a:off x="1197800" y="1147950"/>
            <a:ext cx="8488200" cy="50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200"/>
              </a:spcBef>
              <a:spcAft>
                <a:spcPts val="1200"/>
              </a:spcAft>
              <a:buClr>
                <a:schemeClr val="dk1"/>
              </a:buClr>
              <a:buSzPts val="2100"/>
              <a:buFont typeface="Calibri"/>
              <a:buNone/>
            </a:pPr>
            <a:r>
              <a:t/>
            </a:r>
            <a:endParaRPr b="0" i="0" sz="2100" u="none" cap="none" strike="noStrike">
              <a:solidFill>
                <a:schemeClr val="dk1"/>
              </a:solidFill>
              <a:latin typeface="Calibri"/>
              <a:ea typeface="Calibri"/>
              <a:cs typeface="Calibri"/>
              <a:sym typeface="Calibri"/>
            </a:endParaRPr>
          </a:p>
        </p:txBody>
      </p:sp>
      <p:sp>
        <p:nvSpPr>
          <p:cNvPr id="637" name="Google Shape;637;p22"/>
          <p:cNvSpPr txBox="1"/>
          <p:nvPr/>
        </p:nvSpPr>
        <p:spPr>
          <a:xfrm>
            <a:off x="1348350" y="98207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graphicFrame>
        <p:nvGraphicFramePr>
          <p:cNvPr id="638" name="Google Shape;638;p22"/>
          <p:cNvGraphicFramePr/>
          <p:nvPr/>
        </p:nvGraphicFramePr>
        <p:xfrm>
          <a:off x="1197800" y="1447800"/>
          <a:ext cx="8089075" cy="4620950"/>
        </p:xfrm>
        <a:graphic>
          <a:graphicData uri="http://schemas.openxmlformats.org/drawingml/2006/chart">
            <c:chart r:id="rId6"/>
          </a:graphicData>
        </a:graphic>
      </p:graphicFrame>
    </p:spTree>
  </p:cSld>
  <p:clrMapOvr>
    <a:masterClrMapping/>
  </p:clrMapOvr>
  <p:transition>
    <p:fade/>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pic>
        <p:nvPicPr>
          <p:cNvPr id="644" name="Google Shape;644;p23"/>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645" name="Google Shape;645;p23"/>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646" name="Google Shape;646;p23"/>
          <p:cNvSpPr txBox="1"/>
          <p:nvPr>
            <p:ph idx="1" type="body"/>
          </p:nvPr>
        </p:nvSpPr>
        <p:spPr>
          <a:xfrm>
            <a:off x="612575" y="6450950"/>
            <a:ext cx="9513000" cy="48570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Clr>
                <a:schemeClr val="dk1"/>
              </a:buClr>
              <a:buSzPts val="800"/>
              <a:buNone/>
            </a:pPr>
            <a:r>
              <a:rPr i="1" lang="ro-RO" sz="1050">
                <a:solidFill>
                  <a:srgbClr val="1F1F1F"/>
                </a:solidFill>
                <a:highlight>
                  <a:srgbClr val="FFFFFF"/>
                </a:highlight>
                <a:latin typeface="Roboto"/>
                <a:ea typeface="Roboto"/>
                <a:cs typeface="Roboto"/>
                <a:sym typeface="Roboto"/>
              </a:rPr>
              <a:t>[Q2_Needs_2024] </a:t>
            </a:r>
            <a:r>
              <a:rPr b="0" i="1" lang="ro-RO" sz="105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presa de știri în a vă  „furniza” fiecare dintre următoarele tipuri de ştiri?</a:t>
            </a:r>
            <a:endParaRPr b="0" i="1">
              <a:latin typeface="Tahoma"/>
              <a:ea typeface="Tahoma"/>
              <a:cs typeface="Tahoma"/>
              <a:sym typeface="Tahoma"/>
            </a:endParaRPr>
          </a:p>
        </p:txBody>
      </p:sp>
      <p:sp>
        <p:nvSpPr>
          <p:cNvPr id="647" name="Google Shape;647;p23"/>
          <p:cNvSpPr txBox="1"/>
          <p:nvPr/>
        </p:nvSpPr>
        <p:spPr>
          <a:xfrm>
            <a:off x="3053300" y="3954225"/>
            <a:ext cx="1092000" cy="577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lt1"/>
              </a:buClr>
              <a:buSzPts val="2550"/>
              <a:buFont typeface="Calibri"/>
              <a:buNone/>
            </a:pPr>
            <a:r>
              <a:rPr b="0" i="0" lang="ro-RO" sz="2550" u="none" cap="none" strike="noStrike">
                <a:solidFill>
                  <a:schemeClr val="lt1"/>
                </a:solidFill>
                <a:latin typeface="Calibri"/>
                <a:ea typeface="Calibri"/>
                <a:cs typeface="Calibri"/>
                <a:sym typeface="Calibri"/>
              </a:rPr>
              <a:t>43%</a:t>
            </a:r>
            <a:endParaRPr b="0" i="0" sz="2400" u="none" cap="none" strike="noStrike">
              <a:solidFill>
                <a:schemeClr val="lt1"/>
              </a:solidFill>
              <a:latin typeface="Calibri"/>
              <a:ea typeface="Calibri"/>
              <a:cs typeface="Calibri"/>
              <a:sym typeface="Calibri"/>
            </a:endParaRPr>
          </a:p>
        </p:txBody>
      </p:sp>
      <p:sp>
        <p:nvSpPr>
          <p:cNvPr id="648" name="Google Shape;648;p23"/>
          <p:cNvSpPr txBox="1"/>
          <p:nvPr>
            <p:ph type="title"/>
          </p:nvPr>
        </p:nvSpPr>
        <p:spPr>
          <a:xfrm>
            <a:off x="1409100" y="134175"/>
            <a:ext cx="93633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Calibri"/>
              <a:buNone/>
            </a:pPr>
            <a:r>
              <a:rPr b="1" lang="ro-RO" sz="4000">
                <a:solidFill>
                  <a:schemeClr val="dk1"/>
                </a:solidFill>
                <a:latin typeface="Calibri"/>
                <a:ea typeface="Calibri"/>
                <a:cs typeface="Calibri"/>
                <a:sym typeface="Calibri"/>
              </a:rPr>
              <a:t>Exemplu de interes tematic pentru știri </a:t>
            </a:r>
            <a:endParaRPr b="1" sz="4000">
              <a:solidFill>
                <a:schemeClr val="dk1"/>
              </a:solidFill>
              <a:latin typeface="Calibri"/>
              <a:ea typeface="Calibri"/>
              <a:cs typeface="Calibri"/>
              <a:sym typeface="Calibri"/>
            </a:endParaRPr>
          </a:p>
        </p:txBody>
      </p:sp>
      <p:pic>
        <p:nvPicPr>
          <p:cNvPr id="649" name="Google Shape;649;p23"/>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650" name="Google Shape;650;p23"/>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pic>
        <p:nvPicPr>
          <p:cNvPr id="651" name="Google Shape;651;p23" title="Chart"/>
          <p:cNvPicPr preferRelativeResize="0"/>
          <p:nvPr/>
        </p:nvPicPr>
        <p:blipFill rotWithShape="1">
          <a:blip r:embed="rId6">
            <a:alphaModFix/>
          </a:blip>
          <a:srcRect b="0" l="0" r="0" t="0"/>
          <a:stretch/>
        </p:blipFill>
        <p:spPr>
          <a:xfrm>
            <a:off x="352157" y="2120475"/>
            <a:ext cx="5456693" cy="3377576"/>
          </a:xfrm>
          <a:prstGeom prst="rect">
            <a:avLst/>
          </a:prstGeom>
          <a:noFill/>
          <a:ln>
            <a:noFill/>
          </a:ln>
        </p:spPr>
      </p:pic>
      <p:sp>
        <p:nvSpPr>
          <p:cNvPr id="652" name="Google Shape;652;p23"/>
          <p:cNvSpPr txBox="1"/>
          <p:nvPr/>
        </p:nvSpPr>
        <p:spPr>
          <a:xfrm>
            <a:off x="612579" y="1452638"/>
            <a:ext cx="39582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888A92"/>
              </a:buClr>
              <a:buSzPts val="1300"/>
              <a:buFont typeface="Verdana"/>
              <a:buNone/>
            </a:pPr>
            <a:r>
              <a:rPr lang="ro-RO" sz="1300">
                <a:solidFill>
                  <a:srgbClr val="888A92"/>
                </a:solidFill>
                <a:latin typeface="Verdana"/>
                <a:ea typeface="Verdana"/>
                <a:cs typeface="Verdana"/>
                <a:sym typeface="Verdana"/>
              </a:rPr>
              <a:t>Știri politice</a:t>
            </a:r>
            <a:endParaRPr sz="800">
              <a:solidFill>
                <a:srgbClr val="888A92"/>
              </a:solidFill>
              <a:latin typeface="Verdana"/>
              <a:ea typeface="Verdana"/>
              <a:cs typeface="Verdana"/>
              <a:sym typeface="Verdana"/>
            </a:endParaRPr>
          </a:p>
        </p:txBody>
      </p:sp>
      <p:sp>
        <p:nvSpPr>
          <p:cNvPr id="653" name="Google Shape;653;p23"/>
          <p:cNvSpPr txBox="1"/>
          <p:nvPr/>
        </p:nvSpPr>
        <p:spPr>
          <a:xfrm>
            <a:off x="6167379" y="1499788"/>
            <a:ext cx="39582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888A92"/>
              </a:buClr>
              <a:buSzPts val="1300"/>
              <a:buFont typeface="Verdana"/>
              <a:buNone/>
            </a:pPr>
            <a:r>
              <a:rPr lang="ro-RO" sz="1300">
                <a:solidFill>
                  <a:srgbClr val="888A92"/>
                </a:solidFill>
                <a:latin typeface="Verdana"/>
                <a:ea typeface="Verdana"/>
                <a:cs typeface="Verdana"/>
                <a:sym typeface="Verdana"/>
              </a:rPr>
              <a:t>Știri internaționale</a:t>
            </a:r>
            <a:endParaRPr sz="800">
              <a:solidFill>
                <a:srgbClr val="888A92"/>
              </a:solidFill>
              <a:latin typeface="Verdana"/>
              <a:ea typeface="Verdana"/>
              <a:cs typeface="Verdana"/>
              <a:sym typeface="Verdana"/>
            </a:endParaRPr>
          </a:p>
        </p:txBody>
      </p:sp>
      <p:pic>
        <p:nvPicPr>
          <p:cNvPr id="654" name="Google Shape;654;p23" title="Chart"/>
          <p:cNvPicPr preferRelativeResize="0"/>
          <p:nvPr/>
        </p:nvPicPr>
        <p:blipFill rotWithShape="1">
          <a:blip r:embed="rId7">
            <a:alphaModFix/>
          </a:blip>
          <a:srcRect b="0" l="0" r="0" t="0"/>
          <a:stretch/>
        </p:blipFill>
        <p:spPr>
          <a:xfrm>
            <a:off x="6096000" y="2120466"/>
            <a:ext cx="5736426" cy="3549284"/>
          </a:xfrm>
          <a:prstGeom prst="rect">
            <a:avLst/>
          </a:prstGeom>
          <a:noFill/>
          <a:ln>
            <a:noFill/>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24"/>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661" name="Google Shape;661;p24"/>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662" name="Google Shape;662;p24"/>
          <p:cNvSpPr txBox="1"/>
          <p:nvPr>
            <p:ph type="title"/>
          </p:nvPr>
        </p:nvSpPr>
        <p:spPr>
          <a:xfrm>
            <a:off x="468086" y="880670"/>
            <a:ext cx="9272814"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Indexul priorităților</a:t>
            </a:r>
            <a:endParaRPr b="1" sz="7200"/>
          </a:p>
        </p:txBody>
      </p:sp>
      <p:pic>
        <p:nvPicPr>
          <p:cNvPr id="663" name="Google Shape;663;p24"/>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664" name="Google Shape;664;p24"/>
          <p:cNvSpPr txBox="1"/>
          <p:nvPr/>
        </p:nvSpPr>
        <p:spPr>
          <a:xfrm>
            <a:off x="468085" y="2826211"/>
            <a:ext cx="706482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Manuela Preoteasa</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25"/>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671" name="Google Shape;671;p25"/>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672" name="Google Shape;672;p25"/>
          <p:cNvSpPr txBox="1"/>
          <p:nvPr>
            <p:ph idx="1" type="body"/>
          </p:nvPr>
        </p:nvSpPr>
        <p:spPr>
          <a:xfrm>
            <a:off x="644175" y="6416100"/>
            <a:ext cx="9595500" cy="44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p:txBody>
      </p:sp>
      <p:sp>
        <p:nvSpPr>
          <p:cNvPr id="673" name="Google Shape;673;p25"/>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a:t>
            </a:r>
            <a:r>
              <a:rPr b="1" lang="ro-RO" sz="3800">
                <a:solidFill>
                  <a:schemeClr val="dk1"/>
                </a:solidFill>
                <a:latin typeface="Calibri"/>
                <a:ea typeface="Calibri"/>
                <a:cs typeface="Calibri"/>
                <a:sym typeface="Calibri"/>
              </a:rPr>
              <a:t>ăț</a:t>
            </a:r>
            <a:r>
              <a:rPr b="1" lang="ro-RO" sz="4000">
                <a:solidFill>
                  <a:schemeClr val="dk1"/>
                </a:solidFill>
                <a:latin typeface="Calibri"/>
                <a:ea typeface="Calibri"/>
                <a:cs typeface="Calibri"/>
                <a:sym typeface="Calibri"/>
              </a:rPr>
              <a:t>ilor: nevoi | răspuns</a:t>
            </a:r>
            <a:endParaRPr b="1" sz="4000">
              <a:solidFill>
                <a:schemeClr val="dk1"/>
              </a:solidFill>
              <a:latin typeface="Calibri"/>
              <a:ea typeface="Calibri"/>
              <a:cs typeface="Calibri"/>
              <a:sym typeface="Calibri"/>
            </a:endParaRPr>
          </a:p>
        </p:txBody>
      </p:sp>
      <p:sp>
        <p:nvSpPr>
          <p:cNvPr id="674" name="Google Shape;674;p25"/>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cxnSp>
        <p:nvCxnSpPr>
          <p:cNvPr id="675" name="Google Shape;675;p25"/>
          <p:cNvCxnSpPr/>
          <p:nvPr/>
        </p:nvCxnSpPr>
        <p:spPr>
          <a:xfrm>
            <a:off x="6817225" y="1942663"/>
            <a:ext cx="32700" cy="3385500"/>
          </a:xfrm>
          <a:prstGeom prst="straightConnector1">
            <a:avLst/>
          </a:prstGeom>
          <a:noFill/>
          <a:ln cap="flat" cmpd="sng" w="9525">
            <a:solidFill>
              <a:srgbClr val="CACBCE"/>
            </a:solidFill>
            <a:prstDash val="solid"/>
            <a:round/>
            <a:headEnd len="sm" w="sm" type="none"/>
            <a:tailEnd len="sm" w="sm" type="none"/>
          </a:ln>
        </p:spPr>
      </p:cxnSp>
      <p:pic>
        <p:nvPicPr>
          <p:cNvPr id="676" name="Google Shape;676;p25"/>
          <p:cNvPicPr preferRelativeResize="0"/>
          <p:nvPr/>
        </p:nvPicPr>
        <p:blipFill rotWithShape="1">
          <a:blip r:embed="rId5">
            <a:alphaModFix/>
          </a:blip>
          <a:srcRect b="0" l="0" r="0" t="0"/>
          <a:stretch/>
        </p:blipFill>
        <p:spPr>
          <a:xfrm>
            <a:off x="7104500" y="1455737"/>
            <a:ext cx="4427683" cy="296700"/>
          </a:xfrm>
          <a:prstGeom prst="rect">
            <a:avLst/>
          </a:prstGeom>
          <a:noFill/>
          <a:ln>
            <a:noFill/>
          </a:ln>
        </p:spPr>
      </p:pic>
      <p:pic>
        <p:nvPicPr>
          <p:cNvPr id="677" name="Google Shape;677;p25"/>
          <p:cNvPicPr preferRelativeResize="0"/>
          <p:nvPr/>
        </p:nvPicPr>
        <p:blipFill rotWithShape="1">
          <a:blip r:embed="rId6">
            <a:alphaModFix/>
          </a:blip>
          <a:srcRect b="0" l="0" r="0" t="0"/>
          <a:stretch/>
        </p:blipFill>
        <p:spPr>
          <a:xfrm>
            <a:off x="1235125" y="1752438"/>
            <a:ext cx="4337284" cy="4573688"/>
          </a:xfrm>
          <a:prstGeom prst="rect">
            <a:avLst/>
          </a:prstGeom>
          <a:noFill/>
          <a:ln>
            <a:noFill/>
          </a:ln>
        </p:spPr>
      </p:pic>
      <p:sp>
        <p:nvSpPr>
          <p:cNvPr id="678" name="Google Shape;678;p25"/>
          <p:cNvSpPr txBox="1"/>
          <p:nvPr/>
        </p:nvSpPr>
        <p:spPr>
          <a:xfrm>
            <a:off x="2828900" y="1289125"/>
            <a:ext cx="8742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lang="ro-RO" sz="1000">
                <a:solidFill>
                  <a:schemeClr val="dk1"/>
                </a:solidFill>
                <a:latin typeface="Verdana"/>
                <a:ea typeface="Verdana"/>
                <a:cs typeface="Verdana"/>
                <a:sym typeface="Verdana"/>
              </a:rPr>
              <a:t>Nevoia</a:t>
            </a:r>
            <a:endParaRPr sz="1800">
              <a:solidFill>
                <a:schemeClr val="dk1"/>
              </a:solidFill>
              <a:latin typeface="Calibri"/>
              <a:ea typeface="Calibri"/>
              <a:cs typeface="Calibri"/>
              <a:sym typeface="Calibri"/>
            </a:endParaRPr>
          </a:p>
        </p:txBody>
      </p:sp>
      <p:sp>
        <p:nvSpPr>
          <p:cNvPr id="679" name="Google Shape;679;p25"/>
          <p:cNvSpPr txBox="1"/>
          <p:nvPr/>
        </p:nvSpPr>
        <p:spPr>
          <a:xfrm>
            <a:off x="3803425" y="1289125"/>
            <a:ext cx="8742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lang="ro-RO" sz="1000">
                <a:solidFill>
                  <a:schemeClr val="dk1"/>
                </a:solidFill>
                <a:latin typeface="Verdana"/>
                <a:ea typeface="Verdana"/>
                <a:cs typeface="Verdana"/>
                <a:sym typeface="Verdana"/>
              </a:rPr>
              <a:t>Răspuns</a:t>
            </a:r>
            <a:endParaRPr sz="1800">
              <a:solidFill>
                <a:schemeClr val="dk1"/>
              </a:solidFill>
              <a:latin typeface="Calibri"/>
              <a:ea typeface="Calibri"/>
              <a:cs typeface="Calibri"/>
              <a:sym typeface="Calibri"/>
            </a:endParaRPr>
          </a:p>
        </p:txBody>
      </p:sp>
      <p:sp>
        <p:nvSpPr>
          <p:cNvPr id="680" name="Google Shape;680;p25"/>
          <p:cNvSpPr txBox="1"/>
          <p:nvPr/>
        </p:nvSpPr>
        <p:spPr>
          <a:xfrm>
            <a:off x="4777950" y="1171375"/>
            <a:ext cx="137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lang="ro-RO" sz="1000">
                <a:solidFill>
                  <a:schemeClr val="dk1"/>
                </a:solidFill>
                <a:latin typeface="Verdana"/>
                <a:ea typeface="Verdana"/>
                <a:cs typeface="Verdana"/>
                <a:sym typeface="Verdana"/>
              </a:rPr>
              <a:t>Decalajul răspuns-nevoie</a:t>
            </a:r>
            <a:endParaRPr sz="1800">
              <a:solidFill>
                <a:schemeClr val="dk1"/>
              </a:solidFill>
              <a:latin typeface="Calibri"/>
              <a:ea typeface="Calibri"/>
              <a:cs typeface="Calibri"/>
              <a:sym typeface="Calibri"/>
            </a:endParaRPr>
          </a:p>
        </p:txBody>
      </p:sp>
      <p:sp>
        <p:nvSpPr>
          <p:cNvPr id="681" name="Google Shape;681;p25"/>
          <p:cNvSpPr/>
          <p:nvPr/>
        </p:nvSpPr>
        <p:spPr>
          <a:xfrm>
            <a:off x="8963800" y="2456375"/>
            <a:ext cx="2470200" cy="23325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2" name="Google Shape;682;p25"/>
          <p:cNvSpPr/>
          <p:nvPr/>
        </p:nvSpPr>
        <p:spPr>
          <a:xfrm>
            <a:off x="9031882" y="2516716"/>
            <a:ext cx="2334300" cy="22722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683" name="Google Shape;683;p25"/>
          <p:cNvSpPr txBox="1"/>
          <p:nvPr/>
        </p:nvSpPr>
        <p:spPr>
          <a:xfrm>
            <a:off x="9174300" y="3146475"/>
            <a:ext cx="2334300" cy="794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200"/>
              <a:buFont typeface="Verdana"/>
              <a:buNone/>
            </a:pPr>
            <a:r>
              <a:rPr b="1" lang="ro-RO" sz="1200">
                <a:solidFill>
                  <a:schemeClr val="dk1"/>
                </a:solidFill>
                <a:latin typeface="Verdana"/>
                <a:ea typeface="Verdana"/>
                <a:cs typeface="Verdana"/>
                <a:sym typeface="Verdana"/>
              </a:rPr>
              <a:t>Indexul priorităților = </a:t>
            </a:r>
            <a:r>
              <a:rPr lang="ro-RO" sz="1200">
                <a:solidFill>
                  <a:schemeClr val="dk1"/>
                </a:solidFill>
                <a:latin typeface="Verdana"/>
                <a:ea typeface="Verdana"/>
                <a:cs typeface="Verdana"/>
                <a:sym typeface="Verdana"/>
              </a:rPr>
              <a:t>ponderea nevoilor vs. răspunsul presei la nevoi</a:t>
            </a:r>
            <a:endParaRPr sz="1200">
              <a:solidFill>
                <a:schemeClr val="dk1"/>
              </a:solidFill>
              <a:latin typeface="Verdana"/>
              <a:ea typeface="Verdana"/>
              <a:cs typeface="Verdana"/>
              <a:sym typeface="Verdana"/>
            </a:endParaRP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pic>
        <p:nvPicPr>
          <p:cNvPr id="689" name="Google Shape;689;p26"/>
          <p:cNvPicPr preferRelativeResize="0"/>
          <p:nvPr/>
        </p:nvPicPr>
        <p:blipFill rotWithShape="1">
          <a:blip r:embed="rId3">
            <a:alphaModFix/>
          </a:blip>
          <a:srcRect b="0" l="0" r="0" t="0"/>
          <a:stretch/>
        </p:blipFill>
        <p:spPr>
          <a:xfrm>
            <a:off x="10772479" y="106112"/>
            <a:ext cx="1375407" cy="1134792"/>
          </a:xfrm>
          <a:prstGeom prst="rect">
            <a:avLst/>
          </a:prstGeom>
          <a:noFill/>
          <a:ln>
            <a:noFill/>
          </a:ln>
        </p:spPr>
      </p:pic>
      <p:sp>
        <p:nvSpPr>
          <p:cNvPr id="690" name="Google Shape;690;p26"/>
          <p:cNvSpPr txBox="1"/>
          <p:nvPr>
            <p:ph idx="1" type="body"/>
          </p:nvPr>
        </p:nvSpPr>
        <p:spPr>
          <a:xfrm>
            <a:off x="652750" y="6416100"/>
            <a:ext cx="9595500" cy="44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p:txBody>
      </p:sp>
      <p:sp>
        <p:nvSpPr>
          <p:cNvPr id="691" name="Google Shape;691;p26"/>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a:t>
            </a:r>
            <a:r>
              <a:rPr b="1" lang="ro-RO" sz="3800">
                <a:solidFill>
                  <a:schemeClr val="dk1"/>
                </a:solidFill>
                <a:latin typeface="Calibri"/>
                <a:ea typeface="Calibri"/>
                <a:cs typeface="Calibri"/>
                <a:sym typeface="Calibri"/>
              </a:rPr>
              <a:t>ăț</a:t>
            </a:r>
            <a:r>
              <a:rPr b="1" lang="ro-RO" sz="4000">
                <a:solidFill>
                  <a:schemeClr val="dk1"/>
                </a:solidFill>
                <a:latin typeface="Calibri"/>
                <a:ea typeface="Calibri"/>
                <a:cs typeface="Calibri"/>
                <a:sym typeface="Calibri"/>
              </a:rPr>
              <a:t>ilor: nevoi | răspuns</a:t>
            </a:r>
            <a:endParaRPr b="1" sz="4000">
              <a:solidFill>
                <a:schemeClr val="dk1"/>
              </a:solidFill>
              <a:latin typeface="Calibri"/>
              <a:ea typeface="Calibri"/>
              <a:cs typeface="Calibri"/>
              <a:sym typeface="Calibri"/>
            </a:endParaRPr>
          </a:p>
        </p:txBody>
      </p:sp>
      <p:sp>
        <p:nvSpPr>
          <p:cNvPr id="692" name="Google Shape;692;p26"/>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pic>
        <p:nvPicPr>
          <p:cNvPr id="693" name="Google Shape;693;p26"/>
          <p:cNvPicPr preferRelativeResize="0"/>
          <p:nvPr/>
        </p:nvPicPr>
        <p:blipFill rotWithShape="1">
          <a:blip r:embed="rId4">
            <a:alphaModFix/>
          </a:blip>
          <a:srcRect b="0" l="0" r="0" t="0"/>
          <a:stretch/>
        </p:blipFill>
        <p:spPr>
          <a:xfrm>
            <a:off x="674700" y="1615600"/>
            <a:ext cx="3438195" cy="4483475"/>
          </a:xfrm>
          <a:prstGeom prst="rect">
            <a:avLst/>
          </a:prstGeom>
          <a:noFill/>
          <a:ln>
            <a:noFill/>
          </a:ln>
        </p:spPr>
      </p:pic>
      <p:sp>
        <p:nvSpPr>
          <p:cNvPr id="694" name="Google Shape;694;p26"/>
          <p:cNvSpPr txBox="1"/>
          <p:nvPr/>
        </p:nvSpPr>
        <p:spPr>
          <a:xfrm>
            <a:off x="2166500" y="1167325"/>
            <a:ext cx="19893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lang="ro-RO" sz="1000">
                <a:solidFill>
                  <a:schemeClr val="dk1"/>
                </a:solidFill>
                <a:latin typeface="Verdana"/>
                <a:ea typeface="Verdana"/>
                <a:cs typeface="Verdana"/>
                <a:sym typeface="Verdana"/>
              </a:rPr>
              <a:t>Decalajul răspuns-nevoie </a:t>
            </a:r>
            <a:endParaRPr sz="1800">
              <a:solidFill>
                <a:schemeClr val="dk1"/>
              </a:solidFill>
              <a:latin typeface="Calibri"/>
              <a:ea typeface="Calibri"/>
              <a:cs typeface="Calibri"/>
              <a:sym typeface="Calibri"/>
            </a:endParaRPr>
          </a:p>
        </p:txBody>
      </p:sp>
      <p:pic>
        <p:nvPicPr>
          <p:cNvPr id="695" name="Google Shape;695;p26"/>
          <p:cNvPicPr preferRelativeResize="0"/>
          <p:nvPr/>
        </p:nvPicPr>
        <p:blipFill rotWithShape="1">
          <a:blip r:embed="rId5">
            <a:alphaModFix/>
          </a:blip>
          <a:srcRect b="0" l="0" r="0" t="0"/>
          <a:stretch/>
        </p:blipFill>
        <p:spPr>
          <a:xfrm>
            <a:off x="10292140" y="5822151"/>
            <a:ext cx="1188000" cy="246599"/>
          </a:xfrm>
          <a:prstGeom prst="rect">
            <a:avLst/>
          </a:prstGeom>
          <a:noFill/>
          <a:ln>
            <a:noFill/>
          </a:ln>
        </p:spPr>
      </p:pic>
      <p:pic>
        <p:nvPicPr>
          <p:cNvPr id="696" name="Google Shape;696;p26"/>
          <p:cNvPicPr preferRelativeResize="0"/>
          <p:nvPr/>
        </p:nvPicPr>
        <p:blipFill rotWithShape="1">
          <a:blip r:embed="rId6">
            <a:alphaModFix/>
          </a:blip>
          <a:srcRect b="0" l="0" r="0" t="0"/>
          <a:stretch/>
        </p:blipFill>
        <p:spPr>
          <a:xfrm>
            <a:off x="4265295" y="1469504"/>
            <a:ext cx="7397419" cy="4276447"/>
          </a:xfrm>
          <a:prstGeom prst="rect">
            <a:avLst/>
          </a:prstGeom>
          <a:noFill/>
          <a:ln>
            <a:noFill/>
          </a:ln>
        </p:spPr>
      </p:pic>
      <p:sp>
        <p:nvSpPr>
          <p:cNvPr id="697" name="Google Shape;697;p26"/>
          <p:cNvSpPr txBox="1"/>
          <p:nvPr/>
        </p:nvSpPr>
        <p:spPr>
          <a:xfrm>
            <a:off x="827100" y="1167325"/>
            <a:ext cx="137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000"/>
              <a:buFont typeface="Verdana"/>
              <a:buNone/>
            </a:pPr>
            <a:r>
              <a:rPr b="1" lang="ro-RO" sz="1000">
                <a:solidFill>
                  <a:schemeClr val="dk1"/>
                </a:solidFill>
                <a:latin typeface="Verdana"/>
                <a:ea typeface="Verdana"/>
                <a:cs typeface="Verdana"/>
                <a:sym typeface="Verdana"/>
              </a:rPr>
              <a:t>Răspuns la nevoile de bază</a:t>
            </a:r>
            <a:endParaRPr sz="1800">
              <a:solidFill>
                <a:schemeClr val="dk1"/>
              </a:solidFill>
              <a:latin typeface="Calibri"/>
              <a:ea typeface="Calibri"/>
              <a:cs typeface="Calibri"/>
              <a:sym typeface="Calibri"/>
            </a:endParaRPr>
          </a:p>
        </p:txBody>
      </p:sp>
      <p:pic>
        <p:nvPicPr>
          <p:cNvPr id="698" name="Google Shape;698;p26"/>
          <p:cNvPicPr preferRelativeResize="0"/>
          <p:nvPr/>
        </p:nvPicPr>
        <p:blipFill rotWithShape="1">
          <a:blip r:embed="rId7">
            <a:alphaModFix/>
          </a:blip>
          <a:srcRect b="0" l="0" r="0" t="0"/>
          <a:stretch/>
        </p:blipFill>
        <p:spPr>
          <a:xfrm>
            <a:off x="4699252" y="5684998"/>
            <a:ext cx="4427280" cy="296700"/>
          </a:xfrm>
          <a:prstGeom prst="rect">
            <a:avLst/>
          </a:prstGeom>
          <a:noFill/>
          <a:ln>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pic>
        <p:nvPicPr>
          <p:cNvPr id="704" name="Google Shape;704;p27"/>
          <p:cNvPicPr preferRelativeResize="0"/>
          <p:nvPr/>
        </p:nvPicPr>
        <p:blipFill rotWithShape="1">
          <a:blip r:embed="rId3">
            <a:alphaModFix/>
          </a:blip>
          <a:srcRect b="0" l="0" r="0" t="0"/>
          <a:stretch/>
        </p:blipFill>
        <p:spPr>
          <a:xfrm>
            <a:off x="10772479" y="106112"/>
            <a:ext cx="1375407" cy="1134792"/>
          </a:xfrm>
          <a:prstGeom prst="rect">
            <a:avLst/>
          </a:prstGeom>
          <a:noFill/>
          <a:ln>
            <a:noFill/>
          </a:ln>
        </p:spPr>
      </p:pic>
      <p:sp>
        <p:nvSpPr>
          <p:cNvPr id="705" name="Google Shape;705;p27"/>
          <p:cNvSpPr txBox="1"/>
          <p:nvPr>
            <p:ph idx="1" type="body"/>
          </p:nvPr>
        </p:nvSpPr>
        <p:spPr>
          <a:xfrm>
            <a:off x="652750" y="6416100"/>
            <a:ext cx="9595500" cy="44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p:txBody>
      </p:sp>
      <p:sp>
        <p:nvSpPr>
          <p:cNvPr id="706" name="Google Shape;706;p27"/>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a:t>
            </a:r>
            <a:r>
              <a:rPr b="1" lang="ro-RO" sz="3800">
                <a:solidFill>
                  <a:schemeClr val="dk1"/>
                </a:solidFill>
                <a:latin typeface="Calibri"/>
                <a:ea typeface="Calibri"/>
                <a:cs typeface="Calibri"/>
                <a:sym typeface="Calibri"/>
              </a:rPr>
              <a:t>ăț</a:t>
            </a:r>
            <a:r>
              <a:rPr b="1" lang="ro-RO" sz="4000">
                <a:solidFill>
                  <a:schemeClr val="dk1"/>
                </a:solidFill>
                <a:latin typeface="Calibri"/>
                <a:ea typeface="Calibri"/>
                <a:cs typeface="Calibri"/>
                <a:sym typeface="Calibri"/>
              </a:rPr>
              <a:t>ilor: nevoi | răspuns</a:t>
            </a:r>
            <a:endParaRPr b="1" sz="4000">
              <a:solidFill>
                <a:schemeClr val="dk1"/>
              </a:solidFill>
              <a:latin typeface="Calibri"/>
              <a:ea typeface="Calibri"/>
              <a:cs typeface="Calibri"/>
              <a:sym typeface="Calibri"/>
            </a:endParaRPr>
          </a:p>
        </p:txBody>
      </p:sp>
      <p:sp>
        <p:nvSpPr>
          <p:cNvPr id="707" name="Google Shape;707;p27"/>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pic>
        <p:nvPicPr>
          <p:cNvPr id="708" name="Google Shape;708;p27"/>
          <p:cNvPicPr preferRelativeResize="0"/>
          <p:nvPr/>
        </p:nvPicPr>
        <p:blipFill rotWithShape="1">
          <a:blip r:embed="rId4">
            <a:alphaModFix/>
          </a:blip>
          <a:srcRect b="0" l="0" r="0" t="0"/>
          <a:stretch/>
        </p:blipFill>
        <p:spPr>
          <a:xfrm>
            <a:off x="10292140" y="5822151"/>
            <a:ext cx="1188000" cy="246599"/>
          </a:xfrm>
          <a:prstGeom prst="rect">
            <a:avLst/>
          </a:prstGeom>
          <a:noFill/>
          <a:ln>
            <a:noFill/>
          </a:ln>
        </p:spPr>
      </p:pic>
      <p:sp>
        <p:nvSpPr>
          <p:cNvPr id="709" name="Google Shape;709;p27"/>
          <p:cNvSpPr txBox="1"/>
          <p:nvPr/>
        </p:nvSpPr>
        <p:spPr>
          <a:xfrm>
            <a:off x="1544873" y="1296388"/>
            <a:ext cx="4807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ro-RO" sz="1800">
                <a:solidFill>
                  <a:srgbClr val="888A92"/>
                </a:solidFill>
                <a:latin typeface="Verdana"/>
                <a:ea typeface="Verdana"/>
                <a:cs typeface="Verdana"/>
                <a:sym typeface="Verdana"/>
              </a:rPr>
              <a:t>Cel mai bun răspuns la nevoie de bază</a:t>
            </a:r>
            <a:endParaRPr i="0" sz="1000" u="none" cap="none" strike="noStrike">
              <a:solidFill>
                <a:srgbClr val="888A92"/>
              </a:solidFill>
              <a:latin typeface="Verdana"/>
              <a:ea typeface="Verdana"/>
              <a:cs typeface="Verdana"/>
              <a:sym typeface="Verdana"/>
            </a:endParaRPr>
          </a:p>
        </p:txBody>
      </p:sp>
      <p:pic>
        <p:nvPicPr>
          <p:cNvPr id="710" name="Google Shape;710;p27"/>
          <p:cNvPicPr preferRelativeResize="0"/>
          <p:nvPr/>
        </p:nvPicPr>
        <p:blipFill rotWithShape="1">
          <a:blip r:embed="rId5">
            <a:alphaModFix/>
          </a:blip>
          <a:srcRect b="0" l="0" r="0" t="0"/>
          <a:stretch/>
        </p:blipFill>
        <p:spPr>
          <a:xfrm>
            <a:off x="1728050" y="1583675"/>
            <a:ext cx="8446998" cy="4527625"/>
          </a:xfrm>
          <a:prstGeom prst="rect">
            <a:avLst/>
          </a:prstGeom>
          <a:noFill/>
          <a:ln>
            <a:noFill/>
          </a:ln>
        </p:spPr>
      </p:pic>
      <p:pic>
        <p:nvPicPr>
          <p:cNvPr id="711" name="Google Shape;711;p27"/>
          <p:cNvPicPr preferRelativeResize="0"/>
          <p:nvPr/>
        </p:nvPicPr>
        <p:blipFill rotWithShape="1">
          <a:blip r:embed="rId6">
            <a:alphaModFix/>
          </a:blip>
          <a:srcRect b="0" l="0" r="0" t="0"/>
          <a:stretch/>
        </p:blipFill>
        <p:spPr>
          <a:xfrm>
            <a:off x="1480550" y="6017250"/>
            <a:ext cx="4427683" cy="296700"/>
          </a:xfrm>
          <a:prstGeom prst="rect">
            <a:avLst/>
          </a:prstGeom>
          <a:noFill/>
          <a:ln>
            <a:noFill/>
          </a:ln>
        </p:spPr>
      </p:pic>
    </p:spTree>
  </p:cSld>
  <p:clrMapOvr>
    <a:masterClrMapping/>
  </p:clrMapOvr>
  <p:transition>
    <p:fade/>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pic>
        <p:nvPicPr>
          <p:cNvPr id="717" name="Google Shape;717;p28"/>
          <p:cNvPicPr preferRelativeResize="0"/>
          <p:nvPr/>
        </p:nvPicPr>
        <p:blipFill rotWithShape="1">
          <a:blip r:embed="rId3">
            <a:alphaModFix/>
          </a:blip>
          <a:srcRect b="0" l="0" r="0" t="0"/>
          <a:stretch/>
        </p:blipFill>
        <p:spPr>
          <a:xfrm>
            <a:off x="10772479" y="106112"/>
            <a:ext cx="1375407" cy="1134792"/>
          </a:xfrm>
          <a:prstGeom prst="rect">
            <a:avLst/>
          </a:prstGeom>
          <a:noFill/>
          <a:ln>
            <a:noFill/>
          </a:ln>
        </p:spPr>
      </p:pic>
      <p:sp>
        <p:nvSpPr>
          <p:cNvPr id="718" name="Google Shape;718;p28"/>
          <p:cNvSpPr txBox="1"/>
          <p:nvPr>
            <p:ph idx="1" type="body"/>
          </p:nvPr>
        </p:nvSpPr>
        <p:spPr>
          <a:xfrm>
            <a:off x="652750" y="6416100"/>
            <a:ext cx="9595500" cy="441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p:txBody>
      </p:sp>
      <p:sp>
        <p:nvSpPr>
          <p:cNvPr id="719" name="Google Shape;719;p28"/>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a:t>
            </a:r>
            <a:r>
              <a:rPr b="1" lang="ro-RO" sz="3800">
                <a:solidFill>
                  <a:schemeClr val="dk1"/>
                </a:solidFill>
                <a:latin typeface="Calibri"/>
                <a:ea typeface="Calibri"/>
                <a:cs typeface="Calibri"/>
                <a:sym typeface="Calibri"/>
              </a:rPr>
              <a:t>ăț</a:t>
            </a:r>
            <a:r>
              <a:rPr b="1" lang="ro-RO" sz="4000">
                <a:solidFill>
                  <a:schemeClr val="dk1"/>
                </a:solidFill>
                <a:latin typeface="Calibri"/>
                <a:ea typeface="Calibri"/>
                <a:cs typeface="Calibri"/>
                <a:sym typeface="Calibri"/>
              </a:rPr>
              <a:t>ilor: nevoi | răspuns</a:t>
            </a:r>
            <a:endParaRPr b="1" sz="4000">
              <a:solidFill>
                <a:schemeClr val="dk1"/>
              </a:solidFill>
              <a:latin typeface="Calibri"/>
              <a:ea typeface="Calibri"/>
              <a:cs typeface="Calibri"/>
              <a:sym typeface="Calibri"/>
            </a:endParaRPr>
          </a:p>
        </p:txBody>
      </p:sp>
      <p:sp>
        <p:nvSpPr>
          <p:cNvPr id="720" name="Google Shape;720;p28"/>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pic>
        <p:nvPicPr>
          <p:cNvPr id="721" name="Google Shape;721;p28"/>
          <p:cNvPicPr preferRelativeResize="0"/>
          <p:nvPr/>
        </p:nvPicPr>
        <p:blipFill rotWithShape="1">
          <a:blip r:embed="rId4">
            <a:alphaModFix/>
          </a:blip>
          <a:srcRect b="0" l="0" r="0" t="0"/>
          <a:stretch/>
        </p:blipFill>
        <p:spPr>
          <a:xfrm>
            <a:off x="10292140" y="5822151"/>
            <a:ext cx="1188000" cy="246599"/>
          </a:xfrm>
          <a:prstGeom prst="rect">
            <a:avLst/>
          </a:prstGeom>
          <a:noFill/>
          <a:ln>
            <a:noFill/>
          </a:ln>
        </p:spPr>
      </p:pic>
      <p:sp>
        <p:nvSpPr>
          <p:cNvPr id="722" name="Google Shape;722;p28"/>
          <p:cNvSpPr txBox="1"/>
          <p:nvPr/>
        </p:nvSpPr>
        <p:spPr>
          <a:xfrm>
            <a:off x="1480548" y="1306638"/>
            <a:ext cx="4807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ro-RO" sz="1800">
                <a:solidFill>
                  <a:srgbClr val="888A92"/>
                </a:solidFill>
                <a:latin typeface="Verdana"/>
                <a:ea typeface="Verdana"/>
                <a:cs typeface="Verdana"/>
                <a:sym typeface="Verdana"/>
              </a:rPr>
              <a:t>Corelarea cu gradul de libertate al presei</a:t>
            </a:r>
            <a:endParaRPr i="0" sz="1000" u="none" cap="none" strike="noStrike">
              <a:solidFill>
                <a:srgbClr val="888A92"/>
              </a:solidFill>
              <a:latin typeface="Verdana"/>
              <a:ea typeface="Verdana"/>
              <a:cs typeface="Verdana"/>
              <a:sym typeface="Verdana"/>
            </a:endParaRPr>
          </a:p>
        </p:txBody>
      </p:sp>
      <p:pic>
        <p:nvPicPr>
          <p:cNvPr id="723" name="Google Shape;723;p28"/>
          <p:cNvPicPr preferRelativeResize="0"/>
          <p:nvPr/>
        </p:nvPicPr>
        <p:blipFill rotWithShape="1">
          <a:blip r:embed="rId5">
            <a:alphaModFix/>
          </a:blip>
          <a:srcRect b="0" l="0" r="0" t="0"/>
          <a:stretch/>
        </p:blipFill>
        <p:spPr>
          <a:xfrm>
            <a:off x="553550" y="4120350"/>
            <a:ext cx="4427683" cy="296700"/>
          </a:xfrm>
          <a:prstGeom prst="rect">
            <a:avLst/>
          </a:prstGeom>
          <a:noFill/>
          <a:ln>
            <a:noFill/>
          </a:ln>
        </p:spPr>
      </p:pic>
      <p:pic>
        <p:nvPicPr>
          <p:cNvPr id="724" name="Google Shape;724;p28"/>
          <p:cNvPicPr preferRelativeResize="0"/>
          <p:nvPr/>
        </p:nvPicPr>
        <p:blipFill rotWithShape="1">
          <a:blip r:embed="rId6">
            <a:alphaModFix/>
          </a:blip>
          <a:srcRect b="0" l="0" r="0" t="0"/>
          <a:stretch/>
        </p:blipFill>
        <p:spPr>
          <a:xfrm>
            <a:off x="152400" y="1756588"/>
            <a:ext cx="11887201" cy="2165003"/>
          </a:xfrm>
          <a:prstGeom prst="rect">
            <a:avLst/>
          </a:prstGeom>
          <a:noFill/>
          <a:ln>
            <a:noFill/>
          </a:ln>
        </p:spPr>
      </p:pic>
      <p:sp>
        <p:nvSpPr>
          <p:cNvPr id="725" name="Google Shape;725;p28"/>
          <p:cNvSpPr txBox="1"/>
          <p:nvPr/>
        </p:nvSpPr>
        <p:spPr>
          <a:xfrm>
            <a:off x="652750" y="4885825"/>
            <a:ext cx="108852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800"/>
              <a:buFont typeface="Verdana"/>
              <a:buNone/>
            </a:pPr>
            <a:r>
              <a:rPr lang="ro-RO" sz="1800">
                <a:solidFill>
                  <a:schemeClr val="dk1"/>
                </a:solidFill>
                <a:latin typeface="Verdana"/>
                <a:ea typeface="Verdana"/>
                <a:cs typeface="Verdana"/>
                <a:sym typeface="Verdana"/>
              </a:rPr>
              <a:t>În piețele cu grade scăzute ale libertății presei, nevoia prioritară de bază este </a:t>
            </a:r>
            <a:r>
              <a:rPr b="1" lang="ro-RO" sz="1800">
                <a:solidFill>
                  <a:schemeClr val="dk1"/>
                </a:solidFill>
                <a:latin typeface="Verdana"/>
                <a:ea typeface="Verdana"/>
                <a:cs typeface="Verdana"/>
                <a:sym typeface="Verdana"/>
              </a:rPr>
              <a:t>cunoaștere</a:t>
            </a:r>
            <a:r>
              <a:rPr lang="ro-RO" sz="1800">
                <a:solidFill>
                  <a:schemeClr val="dk1"/>
                </a:solidFill>
                <a:latin typeface="Verdana"/>
                <a:ea typeface="Verdana"/>
                <a:cs typeface="Verdana"/>
                <a:sym typeface="Verdana"/>
              </a:rPr>
              <a:t>, în timp ce în țările </a:t>
            </a:r>
            <a:r>
              <a:rPr b="1" lang="ro-RO" sz="1800">
                <a:solidFill>
                  <a:schemeClr val="dk1"/>
                </a:solidFill>
                <a:latin typeface="Verdana"/>
                <a:ea typeface="Verdana"/>
                <a:cs typeface="Verdana"/>
                <a:sym typeface="Verdana"/>
              </a:rPr>
              <a:t>cu niveluri ridicate</a:t>
            </a:r>
            <a:r>
              <a:rPr lang="ro-RO" sz="1800">
                <a:solidFill>
                  <a:schemeClr val="dk1"/>
                </a:solidFill>
                <a:latin typeface="Verdana"/>
                <a:ea typeface="Verdana"/>
                <a:cs typeface="Verdana"/>
                <a:sym typeface="Verdana"/>
              </a:rPr>
              <a:t> ale libertății presei, nevoia prioritară de bază este</a:t>
            </a:r>
            <a:r>
              <a:rPr b="1" lang="ro-RO" sz="1800">
                <a:solidFill>
                  <a:schemeClr val="dk1"/>
                </a:solidFill>
                <a:latin typeface="Verdana"/>
                <a:ea typeface="Verdana"/>
                <a:cs typeface="Verdana"/>
                <a:sym typeface="Verdana"/>
              </a:rPr>
              <a:t> înțelegerea. </a:t>
            </a:r>
            <a:endParaRPr b="1" sz="1800">
              <a:solidFill>
                <a:schemeClr val="dk1"/>
              </a:solidFill>
              <a:latin typeface="Verdana"/>
              <a:ea typeface="Verdana"/>
              <a:cs typeface="Verdana"/>
              <a:sym typeface="Verdana"/>
            </a:endParaRP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pic>
        <p:nvPicPr>
          <p:cNvPr id="731" name="Google Shape;731;p29"/>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732" name="Google Shape;732;p29"/>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733" name="Google Shape;733;p29"/>
          <p:cNvSpPr txBox="1"/>
          <p:nvPr>
            <p:ph idx="1" type="body"/>
          </p:nvPr>
        </p:nvSpPr>
        <p:spPr>
          <a:xfrm>
            <a:off x="644175" y="6416100"/>
            <a:ext cx="9595500" cy="296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a:p>
            <a:pPr indent="0" lvl="0" marL="0" rtl="0" algn="l">
              <a:lnSpc>
                <a:spcPct val="100000"/>
              </a:lnSpc>
              <a:spcBef>
                <a:spcPts val="0"/>
              </a:spcBef>
              <a:spcAft>
                <a:spcPts val="0"/>
              </a:spcAft>
              <a:buSzPts val="800"/>
              <a:buNone/>
            </a:pPr>
            <a:r>
              <a:t/>
            </a:r>
            <a:endParaRPr i="1" sz="900">
              <a:solidFill>
                <a:srgbClr val="1F1F1F"/>
              </a:solidFill>
              <a:highlight>
                <a:srgbClr val="FFFFFF"/>
              </a:highlight>
              <a:latin typeface="Verdana"/>
              <a:ea typeface="Verdana"/>
              <a:cs typeface="Verdana"/>
              <a:sym typeface="Verdana"/>
            </a:endParaRPr>
          </a:p>
        </p:txBody>
      </p:sp>
      <p:sp>
        <p:nvSpPr>
          <p:cNvPr id="734" name="Google Shape;734;p29"/>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românesc</a:t>
            </a:r>
            <a:endParaRPr b="0" i="0" sz="1400" u="none" cap="none" strike="noStrike">
              <a:solidFill>
                <a:srgbClr val="000000"/>
              </a:solidFill>
              <a:latin typeface="Arial"/>
              <a:ea typeface="Arial"/>
              <a:cs typeface="Arial"/>
              <a:sym typeface="Arial"/>
            </a:endParaRPr>
          </a:p>
        </p:txBody>
      </p:sp>
      <p:pic>
        <p:nvPicPr>
          <p:cNvPr id="735" name="Google Shape;735;p29"/>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736" name="Google Shape;736;p29"/>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priorităților: nevoi | răspuns</a:t>
            </a:r>
            <a:endParaRPr b="1" sz="4000">
              <a:solidFill>
                <a:schemeClr val="dk1"/>
              </a:solidFill>
              <a:latin typeface="Calibri"/>
              <a:ea typeface="Calibri"/>
              <a:cs typeface="Calibri"/>
              <a:sym typeface="Calibri"/>
            </a:endParaRPr>
          </a:p>
        </p:txBody>
      </p:sp>
      <p:pic>
        <p:nvPicPr>
          <p:cNvPr id="737" name="Google Shape;737;p29"/>
          <p:cNvPicPr preferRelativeResize="0"/>
          <p:nvPr/>
        </p:nvPicPr>
        <p:blipFill rotWithShape="1">
          <a:blip r:embed="rId6">
            <a:alphaModFix/>
          </a:blip>
          <a:srcRect b="0" l="0" r="0" t="0"/>
          <a:stretch/>
        </p:blipFill>
        <p:spPr>
          <a:xfrm>
            <a:off x="2905352" y="5970773"/>
            <a:ext cx="4427280" cy="296700"/>
          </a:xfrm>
          <a:prstGeom prst="rect">
            <a:avLst/>
          </a:prstGeom>
          <a:noFill/>
          <a:ln>
            <a:noFill/>
          </a:ln>
        </p:spPr>
      </p:pic>
      <p:pic>
        <p:nvPicPr>
          <p:cNvPr id="738" name="Google Shape;738;p29" title="Chart"/>
          <p:cNvPicPr preferRelativeResize="0"/>
          <p:nvPr/>
        </p:nvPicPr>
        <p:blipFill rotWithShape="1">
          <a:blip r:embed="rId7">
            <a:alphaModFix/>
          </a:blip>
          <a:srcRect b="0" l="0" r="0" t="0"/>
          <a:stretch/>
        </p:blipFill>
        <p:spPr>
          <a:xfrm>
            <a:off x="918350" y="1090950"/>
            <a:ext cx="9373798" cy="4785054"/>
          </a:xfrm>
          <a:prstGeom prst="rect">
            <a:avLst/>
          </a:prstGeom>
          <a:noFill/>
          <a:ln>
            <a:noFill/>
          </a:ln>
        </p:spPr>
      </p:pic>
      <p:sp>
        <p:nvSpPr>
          <p:cNvPr id="739" name="Google Shape;739;p29"/>
          <p:cNvSpPr txBox="1"/>
          <p:nvPr/>
        </p:nvSpPr>
        <p:spPr>
          <a:xfrm>
            <a:off x="1573025" y="1333100"/>
            <a:ext cx="27801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chemeClr val="dk1"/>
              </a:buClr>
              <a:buSzPts val="1200"/>
              <a:buFont typeface="Verdana"/>
              <a:buNone/>
            </a:pPr>
            <a:r>
              <a:rPr b="1" lang="ro-RO" sz="1200">
                <a:solidFill>
                  <a:schemeClr val="dk1"/>
                </a:solidFill>
                <a:latin typeface="Verdana"/>
                <a:ea typeface="Verdana"/>
                <a:cs typeface="Verdana"/>
                <a:sym typeface="Verdana"/>
              </a:rPr>
              <a:t>Decalajul răspuns-nevoie</a:t>
            </a:r>
            <a:endParaRPr sz="1600">
              <a:solidFill>
                <a:schemeClr val="dk1"/>
              </a:solidFill>
              <a:latin typeface="Calibri"/>
              <a:ea typeface="Calibri"/>
              <a:cs typeface="Calibri"/>
              <a:sym typeface="Calibri"/>
            </a:endParaRPr>
          </a:p>
        </p:txBody>
      </p:sp>
      <p:sp>
        <p:nvSpPr>
          <p:cNvPr id="740" name="Google Shape;740;p29"/>
          <p:cNvSpPr/>
          <p:nvPr/>
        </p:nvSpPr>
        <p:spPr>
          <a:xfrm>
            <a:off x="9421000" y="2456375"/>
            <a:ext cx="2470200" cy="23325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41" name="Google Shape;741;p29"/>
          <p:cNvSpPr/>
          <p:nvPr/>
        </p:nvSpPr>
        <p:spPr>
          <a:xfrm>
            <a:off x="9489082" y="2516716"/>
            <a:ext cx="2334300" cy="22722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42" name="Google Shape;742;p29"/>
          <p:cNvSpPr txBox="1"/>
          <p:nvPr/>
        </p:nvSpPr>
        <p:spPr>
          <a:xfrm>
            <a:off x="9659125" y="3119375"/>
            <a:ext cx="2334300" cy="1006500"/>
          </a:xfrm>
          <a:prstGeom prst="rect">
            <a:avLst/>
          </a:prstGeom>
          <a:noFill/>
          <a:ln>
            <a:noFill/>
          </a:ln>
        </p:spPr>
        <p:txBody>
          <a:bodyPr anchorCtr="0" anchor="t" bIns="91425" lIns="91425" spcFirstLastPara="1" rIns="91425" wrap="square" tIns="91425">
            <a:spAutoFit/>
          </a:bodyPr>
          <a:lstStyle/>
          <a:p>
            <a:pPr indent="-304800" lvl="0" marL="457200" marR="0" rtl="0" algn="l">
              <a:lnSpc>
                <a:spcPct val="115000"/>
              </a:lnSpc>
              <a:spcBef>
                <a:spcPts val="0"/>
              </a:spcBef>
              <a:spcAft>
                <a:spcPts val="0"/>
              </a:spcAft>
              <a:buClr>
                <a:schemeClr val="dk1"/>
              </a:buClr>
              <a:buSzPts val="1200"/>
              <a:buFont typeface="Verdana"/>
              <a:buChar char="●"/>
            </a:pPr>
            <a:r>
              <a:rPr b="1" lang="ro-RO" sz="1200">
                <a:solidFill>
                  <a:schemeClr val="dk1"/>
                </a:solidFill>
                <a:latin typeface="Verdana"/>
                <a:ea typeface="Verdana"/>
                <a:cs typeface="Verdana"/>
                <a:sym typeface="Verdana"/>
              </a:rPr>
              <a:t>Cunoaștere </a:t>
            </a:r>
            <a:endParaRPr b="1" sz="1200">
              <a:solidFill>
                <a:schemeClr val="dk1"/>
              </a:solidFill>
              <a:latin typeface="Verdana"/>
              <a:ea typeface="Verdana"/>
              <a:cs typeface="Verdana"/>
              <a:sym typeface="Verdana"/>
            </a:endParaRPr>
          </a:p>
          <a:p>
            <a:pPr indent="-304800" lvl="0" marL="457200" marR="0" rtl="0" algn="l">
              <a:lnSpc>
                <a:spcPct val="115000"/>
              </a:lnSpc>
              <a:spcBef>
                <a:spcPts val="0"/>
              </a:spcBef>
              <a:spcAft>
                <a:spcPts val="0"/>
              </a:spcAft>
              <a:buClr>
                <a:schemeClr val="dk1"/>
              </a:buClr>
              <a:buSzPts val="1200"/>
              <a:buFont typeface="Verdana"/>
              <a:buChar char="●"/>
            </a:pPr>
            <a:r>
              <a:rPr b="1" lang="ro-RO" sz="1200">
                <a:solidFill>
                  <a:schemeClr val="dk1"/>
                </a:solidFill>
                <a:latin typeface="Verdana"/>
                <a:ea typeface="Verdana"/>
                <a:cs typeface="Verdana"/>
                <a:sym typeface="Verdana"/>
              </a:rPr>
              <a:t>Înțelegere</a:t>
            </a:r>
            <a:endParaRPr b="1" sz="1200">
              <a:solidFill>
                <a:schemeClr val="dk1"/>
              </a:solidFill>
              <a:latin typeface="Verdana"/>
              <a:ea typeface="Verdana"/>
              <a:cs typeface="Verdana"/>
              <a:sym typeface="Verdana"/>
            </a:endParaRPr>
          </a:p>
          <a:p>
            <a:pPr indent="-304800" lvl="0" marL="457200" marR="0" rtl="0" algn="l">
              <a:lnSpc>
                <a:spcPct val="115000"/>
              </a:lnSpc>
              <a:spcBef>
                <a:spcPts val="0"/>
              </a:spcBef>
              <a:spcAft>
                <a:spcPts val="0"/>
              </a:spcAft>
              <a:buClr>
                <a:schemeClr val="dk1"/>
              </a:buClr>
              <a:buSzPts val="1200"/>
              <a:buFont typeface="Verdana"/>
              <a:buChar char="●"/>
            </a:pPr>
            <a:r>
              <a:rPr b="1" lang="ro-RO" sz="1200">
                <a:solidFill>
                  <a:schemeClr val="dk1"/>
                </a:solidFill>
                <a:latin typeface="Verdana"/>
                <a:ea typeface="Verdana"/>
                <a:cs typeface="Verdana"/>
                <a:sym typeface="Verdana"/>
              </a:rPr>
              <a:t>Emoție</a:t>
            </a:r>
            <a:endParaRPr b="1" sz="1200">
              <a:solidFill>
                <a:schemeClr val="dk1"/>
              </a:solidFill>
              <a:latin typeface="Verdana"/>
              <a:ea typeface="Verdana"/>
              <a:cs typeface="Verdana"/>
              <a:sym typeface="Verdana"/>
            </a:endParaRPr>
          </a:p>
          <a:p>
            <a:pPr indent="-304800" lvl="0" marL="457200" marR="0" rtl="0" algn="l">
              <a:lnSpc>
                <a:spcPct val="115000"/>
              </a:lnSpc>
              <a:spcBef>
                <a:spcPts val="0"/>
              </a:spcBef>
              <a:spcAft>
                <a:spcPts val="0"/>
              </a:spcAft>
              <a:buClr>
                <a:schemeClr val="dk1"/>
              </a:buClr>
              <a:buSzPts val="1200"/>
              <a:buFont typeface="Verdana"/>
              <a:buChar char="●"/>
            </a:pPr>
            <a:r>
              <a:rPr b="1" lang="ro-RO" sz="1200">
                <a:solidFill>
                  <a:schemeClr val="dk1"/>
                </a:solidFill>
                <a:latin typeface="Verdana"/>
                <a:ea typeface="Verdana"/>
                <a:cs typeface="Verdana"/>
                <a:sym typeface="Verdana"/>
              </a:rPr>
              <a:t>Acțiune</a:t>
            </a:r>
            <a:endParaRPr b="1" sz="1200">
              <a:solidFill>
                <a:schemeClr val="dk1"/>
              </a:solidFill>
              <a:latin typeface="Verdana"/>
              <a:ea typeface="Verdana"/>
              <a:cs typeface="Verdana"/>
              <a:sym typeface="Verdana"/>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descr="O imagine care conține hartă&#10;&#10;Descriere generată automat" id="393" name="Google Shape;393;p3"/>
          <p:cNvPicPr preferRelativeResize="0"/>
          <p:nvPr/>
        </p:nvPicPr>
        <p:blipFill rotWithShape="1">
          <a:blip r:embed="rId3">
            <a:alphaModFix/>
          </a:blip>
          <a:srcRect b="0" l="0" r="0" t="0"/>
          <a:stretch/>
        </p:blipFill>
        <p:spPr>
          <a:xfrm>
            <a:off x="175847" y="1226970"/>
            <a:ext cx="7846924" cy="5048075"/>
          </a:xfrm>
          <a:prstGeom prst="rect">
            <a:avLst/>
          </a:prstGeom>
          <a:noFill/>
          <a:ln>
            <a:noFill/>
          </a:ln>
        </p:spPr>
      </p:pic>
      <p:sp>
        <p:nvSpPr>
          <p:cNvPr id="394" name="Google Shape;394;p3"/>
          <p:cNvSpPr txBox="1"/>
          <p:nvPr/>
        </p:nvSpPr>
        <p:spPr>
          <a:xfrm>
            <a:off x="71946" y="24972"/>
            <a:ext cx="9857500"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200">
                <a:solidFill>
                  <a:srgbClr val="003472"/>
                </a:solidFill>
                <a:latin typeface="Calibri"/>
                <a:ea typeface="Calibri"/>
                <a:cs typeface="Calibri"/>
                <a:sym typeface="Calibri"/>
              </a:rPr>
              <a:t>#DNR24: </a:t>
            </a:r>
            <a:r>
              <a:rPr lang="ro-RO" sz="3200">
                <a:solidFill>
                  <a:srgbClr val="003472"/>
                </a:solidFill>
                <a:latin typeface="Calibri"/>
                <a:ea typeface="Calibri"/>
                <a:cs typeface="Calibri"/>
                <a:sym typeface="Calibri"/>
              </a:rPr>
              <a:t>Cel mai mare studiu academic global, multianual, despre audiențele digitale de informație</a:t>
            </a:r>
            <a:endParaRPr sz="3200">
              <a:solidFill>
                <a:srgbClr val="003472"/>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200"/>
              <a:buFont typeface="Calibri"/>
              <a:buNone/>
            </a:pPr>
            <a:r>
              <a:t/>
            </a:r>
            <a:endParaRPr b="1" i="0" sz="3200" u="none" cap="none" strike="noStrike">
              <a:solidFill>
                <a:srgbClr val="002147"/>
              </a:solidFill>
              <a:latin typeface="Calibri"/>
              <a:ea typeface="Calibri"/>
              <a:cs typeface="Calibri"/>
              <a:sym typeface="Calibri"/>
            </a:endParaRPr>
          </a:p>
        </p:txBody>
      </p:sp>
      <p:pic>
        <p:nvPicPr>
          <p:cNvPr id="395" name="Google Shape;395;p3"/>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
        <p:nvSpPr>
          <p:cNvPr id="396" name="Google Shape;396;p3"/>
          <p:cNvSpPr txBox="1"/>
          <p:nvPr/>
        </p:nvSpPr>
        <p:spPr>
          <a:xfrm>
            <a:off x="6696076" y="1468387"/>
            <a:ext cx="532007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accent1"/>
                </a:solidFill>
                <a:latin typeface="Calibri"/>
                <a:ea typeface="Calibri"/>
                <a:cs typeface="Calibri"/>
                <a:sym typeface="Calibri"/>
              </a:rPr>
              <a:t>Cca 95.000 </a:t>
            </a:r>
            <a:r>
              <a:rPr b="1" lang="ro-RO" sz="3600">
                <a:solidFill>
                  <a:srgbClr val="003472"/>
                </a:solidFill>
                <a:latin typeface="Calibri"/>
                <a:ea typeface="Calibri"/>
                <a:cs typeface="Calibri"/>
                <a:sym typeface="Calibri"/>
              </a:rPr>
              <a:t>de respondenți</a:t>
            </a:r>
            <a:endParaRPr/>
          </a:p>
        </p:txBody>
      </p:sp>
      <p:sp>
        <p:nvSpPr>
          <p:cNvPr id="397" name="Google Shape;397;p3"/>
          <p:cNvSpPr txBox="1"/>
          <p:nvPr/>
        </p:nvSpPr>
        <p:spPr>
          <a:xfrm>
            <a:off x="7660581" y="2097947"/>
            <a:ext cx="435557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accent1"/>
                </a:solidFill>
                <a:latin typeface="Calibri"/>
                <a:ea typeface="Calibri"/>
                <a:cs typeface="Calibri"/>
                <a:sym typeface="Calibri"/>
              </a:rPr>
              <a:t>47 </a:t>
            </a:r>
            <a:r>
              <a:rPr b="1" lang="ro-RO" sz="3600">
                <a:solidFill>
                  <a:srgbClr val="003472"/>
                </a:solidFill>
                <a:latin typeface="Calibri"/>
                <a:ea typeface="Calibri"/>
                <a:cs typeface="Calibri"/>
                <a:sym typeface="Calibri"/>
              </a:rPr>
              <a:t>de piețe de media</a:t>
            </a:r>
            <a:endParaRPr b="1" sz="3600">
              <a:solidFill>
                <a:srgbClr val="003472"/>
              </a:solidFill>
              <a:latin typeface="Calibri"/>
              <a:ea typeface="Calibri"/>
              <a:cs typeface="Calibri"/>
              <a:sym typeface="Calibri"/>
            </a:endParaRPr>
          </a:p>
        </p:txBody>
      </p:sp>
      <p:sp>
        <p:nvSpPr>
          <p:cNvPr id="398" name="Google Shape;398;p3"/>
          <p:cNvSpPr txBox="1"/>
          <p:nvPr/>
        </p:nvSpPr>
        <p:spPr>
          <a:xfrm>
            <a:off x="10110832" y="3097857"/>
            <a:ext cx="1091078" cy="299475"/>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800"/>
              <a:buFont typeface="Arial"/>
              <a:buNone/>
            </a:pPr>
            <a:r>
              <a:rPr b="0" i="1" lang="ro-RO" sz="800">
                <a:solidFill>
                  <a:schemeClr val="dk1"/>
                </a:solidFill>
                <a:latin typeface="Arial"/>
                <a:ea typeface="Arial"/>
                <a:cs typeface="Arial"/>
                <a:sym typeface="Arial"/>
              </a:rPr>
              <a:t>Sondaj  realizat de</a:t>
            </a:r>
            <a:r>
              <a:rPr b="0" i="1" lang="ro-RO" sz="800">
                <a:solidFill>
                  <a:schemeClr val="dk1"/>
                </a:solidFill>
                <a:latin typeface="Calibri"/>
                <a:ea typeface="Calibri"/>
                <a:cs typeface="Calibri"/>
                <a:sym typeface="Calibri"/>
              </a:rPr>
              <a:t> </a:t>
            </a:r>
            <a:endParaRPr b="0" i="1" sz="800">
              <a:solidFill>
                <a:schemeClr val="dk1"/>
              </a:solidFill>
              <a:latin typeface="Arial"/>
              <a:ea typeface="Arial"/>
              <a:cs typeface="Arial"/>
              <a:sym typeface="Arial"/>
            </a:endParaRPr>
          </a:p>
        </p:txBody>
      </p:sp>
      <p:sp>
        <p:nvSpPr>
          <p:cNvPr id="399" name="Google Shape;399;p3"/>
          <p:cNvSpPr txBox="1"/>
          <p:nvPr/>
        </p:nvSpPr>
        <p:spPr>
          <a:xfrm>
            <a:off x="10189688" y="3570572"/>
            <a:ext cx="933365" cy="299475"/>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800"/>
              <a:buFont typeface="Arial"/>
              <a:buNone/>
            </a:pPr>
            <a:r>
              <a:rPr b="0" i="1" lang="ro-RO" sz="800">
                <a:solidFill>
                  <a:schemeClr val="dk1"/>
                </a:solidFill>
                <a:latin typeface="Arial"/>
                <a:ea typeface="Arial"/>
                <a:cs typeface="Arial"/>
                <a:sym typeface="Arial"/>
              </a:rPr>
              <a:t>Susținut de</a:t>
            </a:r>
            <a:endParaRPr b="0" i="1" sz="800">
              <a:solidFill>
                <a:schemeClr val="dk1"/>
              </a:solidFill>
              <a:latin typeface="Arial"/>
              <a:ea typeface="Arial"/>
              <a:cs typeface="Arial"/>
              <a:sym typeface="Arial"/>
            </a:endParaRPr>
          </a:p>
        </p:txBody>
      </p:sp>
      <p:pic>
        <p:nvPicPr>
          <p:cNvPr id="400" name="Google Shape;400;p3"/>
          <p:cNvPicPr preferRelativeResize="0"/>
          <p:nvPr/>
        </p:nvPicPr>
        <p:blipFill rotWithShape="1">
          <a:blip r:embed="rId5">
            <a:alphaModFix/>
          </a:blip>
          <a:srcRect b="0" l="0" r="0" t="0"/>
          <a:stretch/>
        </p:blipFill>
        <p:spPr>
          <a:xfrm>
            <a:off x="10412923" y="3347508"/>
            <a:ext cx="486896" cy="235792"/>
          </a:xfrm>
          <a:prstGeom prst="rect">
            <a:avLst/>
          </a:prstGeom>
          <a:noFill/>
          <a:ln>
            <a:noFill/>
          </a:ln>
        </p:spPr>
      </p:pic>
      <p:pic>
        <p:nvPicPr>
          <p:cNvPr id="401" name="Google Shape;401;p3"/>
          <p:cNvPicPr preferRelativeResize="0"/>
          <p:nvPr/>
        </p:nvPicPr>
        <p:blipFill rotWithShape="1">
          <a:blip r:embed="rId6">
            <a:alphaModFix/>
          </a:blip>
          <a:srcRect b="0" l="0" r="0" t="0"/>
          <a:stretch/>
        </p:blipFill>
        <p:spPr>
          <a:xfrm>
            <a:off x="8752114" y="3737570"/>
            <a:ext cx="3208357" cy="185857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pic>
        <p:nvPicPr>
          <p:cNvPr id="748" name="Google Shape;748;p30"/>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749" name="Google Shape;749;p30"/>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750" name="Google Shape;750;p30"/>
          <p:cNvSpPr txBox="1"/>
          <p:nvPr>
            <p:ph idx="1" type="body"/>
          </p:nvPr>
        </p:nvSpPr>
        <p:spPr>
          <a:xfrm>
            <a:off x="644175" y="6416100"/>
            <a:ext cx="9595500" cy="296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Q2_Needs_2024 </a:t>
            </a:r>
            <a:r>
              <a:rPr b="0" i="1" lang="ro-RO" sz="900">
                <a:solidFill>
                  <a:srgbClr val="1F1F1F"/>
                </a:solidFill>
                <a:highlight>
                  <a:srgbClr val="FFFFFF"/>
                </a:highlight>
                <a:latin typeface="Roboto"/>
                <a:ea typeface="Roboto"/>
                <a:cs typeface="Roboto"/>
                <a:sym typeface="Roboto"/>
              </a:rPr>
              <a:t>Gândindu-vă la rolul pe care știrile îl joacă în viața dvs., în opinia proprie, cât de  „bună” sau  „slabă” este prestația presei de știri în a vă  „furniza” fiecare dintre următoarele tipuri de ştiri?</a:t>
            </a:r>
            <a:endParaRPr i="1" sz="900">
              <a:solidFill>
                <a:srgbClr val="000000"/>
              </a:solidFill>
              <a:latin typeface="Roboto"/>
              <a:ea typeface="Roboto"/>
              <a:cs typeface="Roboto"/>
              <a:sym typeface="Roboto"/>
            </a:endParaRPr>
          </a:p>
          <a:p>
            <a:pPr indent="0" lvl="0" marL="0" rtl="0" algn="l">
              <a:lnSpc>
                <a:spcPct val="100000"/>
              </a:lnSpc>
              <a:spcBef>
                <a:spcPts val="0"/>
              </a:spcBef>
              <a:spcAft>
                <a:spcPts val="0"/>
              </a:spcAft>
              <a:buSzPts val="800"/>
              <a:buNone/>
            </a:pPr>
            <a:r>
              <a:t/>
            </a:r>
            <a:endParaRPr i="1" sz="900">
              <a:solidFill>
                <a:srgbClr val="1F1F1F"/>
              </a:solidFill>
              <a:highlight>
                <a:srgbClr val="FFFFFF"/>
              </a:highlight>
              <a:latin typeface="Verdana"/>
              <a:ea typeface="Verdana"/>
              <a:cs typeface="Verdana"/>
              <a:sym typeface="Verdana"/>
            </a:endParaRPr>
          </a:p>
        </p:txBody>
      </p:sp>
      <p:pic>
        <p:nvPicPr>
          <p:cNvPr id="751" name="Google Shape;751;p30" title="Chart"/>
          <p:cNvPicPr preferRelativeResize="0"/>
          <p:nvPr/>
        </p:nvPicPr>
        <p:blipFill rotWithShape="1">
          <a:blip r:embed="rId5">
            <a:alphaModFix/>
          </a:blip>
          <a:srcRect b="0" l="0" r="0" t="0"/>
          <a:stretch/>
        </p:blipFill>
        <p:spPr>
          <a:xfrm>
            <a:off x="1553050" y="1191350"/>
            <a:ext cx="7240449" cy="4478426"/>
          </a:xfrm>
          <a:prstGeom prst="rect">
            <a:avLst/>
          </a:prstGeom>
          <a:noFill/>
          <a:ln>
            <a:noFill/>
          </a:ln>
        </p:spPr>
      </p:pic>
      <p:pic>
        <p:nvPicPr>
          <p:cNvPr id="752" name="Google Shape;752;p30"/>
          <p:cNvPicPr preferRelativeResize="0"/>
          <p:nvPr/>
        </p:nvPicPr>
        <p:blipFill rotWithShape="1">
          <a:blip r:embed="rId6">
            <a:alphaModFix/>
          </a:blip>
          <a:srcRect b="0" l="0" r="0" t="0"/>
          <a:stretch/>
        </p:blipFill>
        <p:spPr>
          <a:xfrm>
            <a:off x="3160102" y="5696623"/>
            <a:ext cx="4427280" cy="296700"/>
          </a:xfrm>
          <a:prstGeom prst="rect">
            <a:avLst/>
          </a:prstGeom>
          <a:noFill/>
          <a:ln>
            <a:noFill/>
          </a:ln>
        </p:spPr>
      </p:pic>
      <p:sp>
        <p:nvSpPr>
          <p:cNvPr id="753" name="Google Shape;753;p30"/>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românesc</a:t>
            </a:r>
            <a:endParaRPr b="0" i="0" sz="1400" u="none" cap="none" strike="noStrike">
              <a:solidFill>
                <a:srgbClr val="000000"/>
              </a:solidFill>
              <a:latin typeface="Arial"/>
              <a:ea typeface="Arial"/>
              <a:cs typeface="Arial"/>
              <a:sym typeface="Arial"/>
            </a:endParaRPr>
          </a:p>
        </p:txBody>
      </p:sp>
      <p:pic>
        <p:nvPicPr>
          <p:cNvPr id="754" name="Google Shape;754;p30"/>
          <p:cNvPicPr preferRelativeResize="0"/>
          <p:nvPr/>
        </p:nvPicPr>
        <p:blipFill rotWithShape="1">
          <a:blip r:embed="rId7">
            <a:alphaModFix/>
          </a:blip>
          <a:srcRect b="0" l="0" r="0" t="0"/>
          <a:stretch/>
        </p:blipFill>
        <p:spPr>
          <a:xfrm>
            <a:off x="80114" y="106104"/>
            <a:ext cx="720000" cy="720000"/>
          </a:xfrm>
          <a:prstGeom prst="rect">
            <a:avLst/>
          </a:prstGeom>
          <a:noFill/>
          <a:ln>
            <a:noFill/>
          </a:ln>
        </p:spPr>
      </p:pic>
      <p:sp>
        <p:nvSpPr>
          <p:cNvPr id="755" name="Google Shape;755;p30"/>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Indexul priorităților: nevoi | răspuns</a:t>
            </a:r>
            <a:endParaRPr b="1" sz="4000">
              <a:solidFill>
                <a:schemeClr val="dk1"/>
              </a:solidFill>
              <a:latin typeface="Calibri"/>
              <a:ea typeface="Calibri"/>
              <a:cs typeface="Calibri"/>
              <a:sym typeface="Calibri"/>
            </a:endParaRPr>
          </a:p>
        </p:txBody>
      </p:sp>
      <p:sp>
        <p:nvSpPr>
          <p:cNvPr id="756" name="Google Shape;756;p30"/>
          <p:cNvSpPr/>
          <p:nvPr/>
        </p:nvSpPr>
        <p:spPr>
          <a:xfrm>
            <a:off x="8950700" y="2438525"/>
            <a:ext cx="2570400" cy="24117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57" name="Google Shape;757;p30"/>
          <p:cNvSpPr/>
          <p:nvPr/>
        </p:nvSpPr>
        <p:spPr>
          <a:xfrm>
            <a:off x="9021548" y="2500917"/>
            <a:ext cx="2428800" cy="23496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58" name="Google Shape;758;p30"/>
          <p:cNvSpPr txBox="1"/>
          <p:nvPr/>
        </p:nvSpPr>
        <p:spPr>
          <a:xfrm>
            <a:off x="9313850" y="2664975"/>
            <a:ext cx="2129700" cy="196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i="0" lang="ro-RO" sz="1300" u="none" cap="none" strike="noStrike">
                <a:solidFill>
                  <a:schemeClr val="dk1"/>
                </a:solidFill>
                <a:latin typeface="Calibri"/>
                <a:ea typeface="Calibri"/>
                <a:cs typeface="Calibri"/>
                <a:sym typeface="Calibri"/>
              </a:rPr>
              <a:t>procente cumulate</a:t>
            </a:r>
            <a:r>
              <a:rPr b="1" i="0" lang="ro-RO" sz="1000" u="none" cap="none" strike="noStrike">
                <a:solidFill>
                  <a:schemeClr val="dk1"/>
                </a:solidFill>
                <a:latin typeface="Calibri"/>
                <a:ea typeface="Calibri"/>
                <a:cs typeface="Calibri"/>
                <a:sym typeface="Calibri"/>
              </a:rPr>
              <a:t> </a:t>
            </a:r>
            <a:endParaRPr b="1" i="0" sz="10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200"/>
              <a:buFont typeface="Calibri"/>
              <a:buNone/>
            </a:pPr>
            <a:r>
              <a:rPr lang="ro-RO" sz="1200">
                <a:solidFill>
                  <a:schemeClr val="dk1"/>
                </a:solidFill>
                <a:latin typeface="Calibri"/>
                <a:ea typeface="Calibri"/>
                <a:cs typeface="Calibri"/>
                <a:sym typeface="Calibri"/>
              </a:rPr>
              <a:t>(foarte / oarecum important)</a:t>
            </a:r>
            <a:endParaRPr sz="12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accent3"/>
              </a:buClr>
              <a:buSzPts val="1300"/>
              <a:buFont typeface="Calibri"/>
              <a:buNone/>
            </a:pPr>
            <a:r>
              <a:rPr b="1" lang="ro-RO" sz="1300">
                <a:solidFill>
                  <a:schemeClr val="accent3"/>
                </a:solidFill>
                <a:latin typeface="Calibri"/>
                <a:ea typeface="Calibri"/>
                <a:cs typeface="Calibri"/>
                <a:sym typeface="Calibri"/>
              </a:rPr>
              <a:t>- cunoaștere:</a:t>
            </a:r>
            <a:r>
              <a:rPr lang="ro-RO" sz="1300">
                <a:solidFill>
                  <a:schemeClr val="dk1"/>
                </a:solidFill>
                <a:latin typeface="Calibri"/>
                <a:ea typeface="Calibri"/>
                <a:cs typeface="Calibri"/>
                <a:sym typeface="Calibri"/>
              </a:rPr>
              <a:t> actualitate </a:t>
            </a:r>
            <a:endParaRPr sz="13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accent2"/>
              </a:buClr>
              <a:buSzPts val="1300"/>
              <a:buFont typeface="Calibri"/>
              <a:buNone/>
            </a:pPr>
            <a:r>
              <a:rPr b="1" lang="ro-RO" sz="1300">
                <a:solidFill>
                  <a:schemeClr val="accent2"/>
                </a:solidFill>
                <a:latin typeface="Calibri"/>
                <a:ea typeface="Calibri"/>
                <a:cs typeface="Calibri"/>
                <a:sym typeface="Calibri"/>
              </a:rPr>
              <a:t>- înțelegere:</a:t>
            </a:r>
            <a:r>
              <a:rPr lang="ro-RO" sz="1300">
                <a:solidFill>
                  <a:schemeClr val="dk1"/>
                </a:solidFill>
                <a:latin typeface="Calibri"/>
                <a:ea typeface="Calibri"/>
                <a:cs typeface="Calibri"/>
                <a:sym typeface="Calibri"/>
              </a:rPr>
              <a:t> perspective </a:t>
            </a:r>
            <a:endParaRPr sz="13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A64D79"/>
              </a:buClr>
              <a:buSzPts val="1300"/>
              <a:buFont typeface="Calibri"/>
              <a:buNone/>
            </a:pPr>
            <a:r>
              <a:rPr b="1" lang="ro-RO" sz="1300">
                <a:solidFill>
                  <a:srgbClr val="A64D79"/>
                </a:solidFill>
                <a:latin typeface="Calibri"/>
                <a:ea typeface="Calibri"/>
                <a:cs typeface="Calibri"/>
                <a:sym typeface="Calibri"/>
              </a:rPr>
              <a:t>- acțiune: </a:t>
            </a:r>
            <a:r>
              <a:rPr lang="ro-RO" sz="1300">
                <a:solidFill>
                  <a:schemeClr val="dk1"/>
                </a:solidFill>
                <a:latin typeface="Calibri"/>
                <a:ea typeface="Calibri"/>
                <a:cs typeface="Calibri"/>
                <a:sym typeface="Calibri"/>
              </a:rPr>
              <a:t>sfaturi practice, distracție</a:t>
            </a:r>
            <a:endParaRPr sz="13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73763"/>
              </a:buClr>
              <a:buSzPts val="1300"/>
              <a:buFont typeface="Calibri"/>
              <a:buNone/>
            </a:pPr>
            <a:r>
              <a:rPr b="1" lang="ro-RO" sz="1300">
                <a:solidFill>
                  <a:srgbClr val="073763"/>
                </a:solidFill>
                <a:latin typeface="Calibri"/>
                <a:ea typeface="Calibri"/>
                <a:cs typeface="Calibri"/>
                <a:sym typeface="Calibri"/>
              </a:rPr>
              <a:t>- emoție: </a:t>
            </a:r>
            <a:r>
              <a:rPr lang="ro-RO" sz="1300">
                <a:solidFill>
                  <a:schemeClr val="dk1"/>
                </a:solidFill>
                <a:latin typeface="Calibri"/>
                <a:ea typeface="Calibri"/>
                <a:cs typeface="Calibri"/>
                <a:sym typeface="Calibri"/>
              </a:rPr>
              <a:t>conectare</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pic>
        <p:nvPicPr>
          <p:cNvPr id="764" name="Google Shape;764;p31"/>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765" name="Google Shape;765;p31"/>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766" name="Google Shape;766;p31"/>
          <p:cNvSpPr txBox="1"/>
          <p:nvPr>
            <p:ph idx="1" type="body"/>
          </p:nvPr>
        </p:nvSpPr>
        <p:spPr>
          <a:xfrm>
            <a:off x="644175" y="6416100"/>
            <a:ext cx="9595500" cy="296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lang="ro-RO" sz="900">
                <a:solidFill>
                  <a:srgbClr val="1F1F1F"/>
                </a:solidFill>
                <a:highlight>
                  <a:srgbClr val="FFFFFF"/>
                </a:highlight>
                <a:latin typeface="Roboto"/>
                <a:ea typeface="Roboto"/>
                <a:cs typeface="Roboto"/>
                <a:sym typeface="Roboto"/>
              </a:rPr>
              <a:t>[Q1e_2019.]</a:t>
            </a:r>
            <a:r>
              <a:rPr b="0" i="1" lang="ro-RO" sz="900">
                <a:solidFill>
                  <a:srgbClr val="1F1F1F"/>
                </a:solidFill>
                <a:highlight>
                  <a:srgbClr val="FFFFFF"/>
                </a:highlight>
                <a:latin typeface="Roboto"/>
                <a:ea typeface="Roboto"/>
                <a:cs typeface="Roboto"/>
                <a:sym typeface="Roboto"/>
              </a:rPr>
              <a:t> Vă rugăm să indicați cât de mult sunteți de acord cu următoarele afirmaţii: „Mă simt obosit din cauza cantității de știri din prezent”</a:t>
            </a:r>
            <a:endParaRPr i="1">
              <a:solidFill>
                <a:srgbClr val="000000"/>
              </a:solidFill>
              <a:latin typeface="Roboto"/>
              <a:ea typeface="Roboto"/>
              <a:cs typeface="Roboto"/>
              <a:sym typeface="Roboto"/>
            </a:endParaRPr>
          </a:p>
        </p:txBody>
      </p:sp>
      <p:sp>
        <p:nvSpPr>
          <p:cNvPr id="767" name="Google Shape;767;p31"/>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Nevoile utilizatorului. Indexul priorităților</a:t>
            </a:r>
            <a:endParaRPr b="1" sz="4000">
              <a:solidFill>
                <a:schemeClr val="dk1"/>
              </a:solidFill>
              <a:latin typeface="Calibri"/>
              <a:ea typeface="Calibri"/>
              <a:cs typeface="Calibri"/>
              <a:sym typeface="Calibri"/>
            </a:endParaRPr>
          </a:p>
        </p:txBody>
      </p:sp>
      <p:sp>
        <p:nvSpPr>
          <p:cNvPr id="768" name="Google Shape;768;p31"/>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românesc</a:t>
            </a:r>
            <a:endParaRPr b="0" i="0" sz="1400" u="none" cap="none" strike="noStrike">
              <a:solidFill>
                <a:srgbClr val="000000"/>
              </a:solidFill>
              <a:latin typeface="Arial"/>
              <a:ea typeface="Arial"/>
              <a:cs typeface="Arial"/>
              <a:sym typeface="Arial"/>
            </a:endParaRPr>
          </a:p>
        </p:txBody>
      </p:sp>
      <p:pic>
        <p:nvPicPr>
          <p:cNvPr id="769" name="Google Shape;769;p31"/>
          <p:cNvPicPr preferRelativeResize="0"/>
          <p:nvPr/>
        </p:nvPicPr>
        <p:blipFill rotWithShape="1">
          <a:blip r:embed="rId5">
            <a:alphaModFix/>
          </a:blip>
          <a:srcRect b="0" l="0" r="0" t="0"/>
          <a:stretch/>
        </p:blipFill>
        <p:spPr>
          <a:xfrm>
            <a:off x="3652050" y="1623374"/>
            <a:ext cx="3679718" cy="246600"/>
          </a:xfrm>
          <a:prstGeom prst="rect">
            <a:avLst/>
          </a:prstGeom>
          <a:noFill/>
          <a:ln>
            <a:noFill/>
          </a:ln>
        </p:spPr>
      </p:pic>
      <p:pic>
        <p:nvPicPr>
          <p:cNvPr id="770" name="Google Shape;770;p31"/>
          <p:cNvPicPr preferRelativeResize="0"/>
          <p:nvPr/>
        </p:nvPicPr>
        <p:blipFill rotWithShape="1">
          <a:blip r:embed="rId6">
            <a:alphaModFix/>
          </a:blip>
          <a:srcRect b="0" l="0" r="0" t="0"/>
          <a:stretch/>
        </p:blipFill>
        <p:spPr>
          <a:xfrm>
            <a:off x="80114" y="106104"/>
            <a:ext cx="720000" cy="720000"/>
          </a:xfrm>
          <a:prstGeom prst="rect">
            <a:avLst/>
          </a:prstGeom>
          <a:noFill/>
          <a:ln>
            <a:noFill/>
          </a:ln>
        </p:spPr>
      </p:pic>
      <p:pic>
        <p:nvPicPr>
          <p:cNvPr id="771" name="Google Shape;771;p31" title="Chart"/>
          <p:cNvPicPr preferRelativeResize="0"/>
          <p:nvPr/>
        </p:nvPicPr>
        <p:blipFill rotWithShape="1">
          <a:blip r:embed="rId7">
            <a:alphaModFix/>
          </a:blip>
          <a:srcRect b="0" l="0" r="0" t="0"/>
          <a:stretch/>
        </p:blipFill>
        <p:spPr>
          <a:xfrm>
            <a:off x="3303425" y="2000722"/>
            <a:ext cx="6921313" cy="4284625"/>
          </a:xfrm>
          <a:prstGeom prst="rect">
            <a:avLst/>
          </a:prstGeom>
          <a:noFill/>
          <a:ln>
            <a:noFill/>
          </a:ln>
        </p:spPr>
      </p:pic>
      <p:sp>
        <p:nvSpPr>
          <p:cNvPr id="772" name="Google Shape;772;p31"/>
          <p:cNvSpPr/>
          <p:nvPr/>
        </p:nvSpPr>
        <p:spPr>
          <a:xfrm>
            <a:off x="1559300" y="1827250"/>
            <a:ext cx="1676700" cy="16515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3" name="Google Shape;773;p31"/>
          <p:cNvSpPr/>
          <p:nvPr/>
        </p:nvSpPr>
        <p:spPr>
          <a:xfrm>
            <a:off x="1605517" y="1869974"/>
            <a:ext cx="1584600" cy="16089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74" name="Google Shape;774;p31"/>
          <p:cNvSpPr txBox="1"/>
          <p:nvPr/>
        </p:nvSpPr>
        <p:spPr>
          <a:xfrm>
            <a:off x="1822467" y="1992781"/>
            <a:ext cx="1540500" cy="1546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i="0" lang="ro-RO" sz="900" u="none" cap="none" strike="noStrike">
                <a:solidFill>
                  <a:schemeClr val="dk1"/>
                </a:solidFill>
                <a:latin typeface="Calibri"/>
                <a:ea typeface="Calibri"/>
                <a:cs typeface="Calibri"/>
                <a:sym typeface="Calibri"/>
              </a:rPr>
              <a:t>procente cumulate</a:t>
            </a:r>
            <a:r>
              <a:rPr b="1" i="0" lang="ro-RO" sz="600" u="none" cap="none" strike="noStrike">
                <a:solidFill>
                  <a:schemeClr val="dk1"/>
                </a:solidFill>
                <a:latin typeface="Calibri"/>
                <a:ea typeface="Calibri"/>
                <a:cs typeface="Calibri"/>
                <a:sym typeface="Calibri"/>
              </a:rPr>
              <a:t> </a:t>
            </a:r>
            <a:endParaRPr b="1" i="0" sz="6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800"/>
              <a:buFont typeface="Calibri"/>
              <a:buNone/>
            </a:pPr>
            <a:r>
              <a:rPr lang="ro-RO" sz="800">
                <a:solidFill>
                  <a:schemeClr val="dk1"/>
                </a:solidFill>
                <a:latin typeface="Calibri"/>
                <a:ea typeface="Calibri"/>
                <a:cs typeface="Calibri"/>
                <a:sym typeface="Calibri"/>
              </a:rPr>
              <a:t>(foarte / oarecum important):</a:t>
            </a:r>
            <a:endParaRPr sz="8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800"/>
              <a:buFont typeface="Calibri"/>
              <a:buNone/>
            </a:pPr>
            <a:r>
              <a:t/>
            </a:r>
            <a:endParaRPr sz="8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accent3"/>
              </a:buClr>
              <a:buSzPts val="900"/>
              <a:buFont typeface="Calibri"/>
              <a:buNone/>
            </a:pPr>
            <a:r>
              <a:rPr b="1" lang="ro-RO" sz="900">
                <a:solidFill>
                  <a:schemeClr val="accent3"/>
                </a:solidFill>
                <a:latin typeface="Calibri"/>
                <a:ea typeface="Calibri"/>
                <a:cs typeface="Calibri"/>
                <a:sym typeface="Calibri"/>
              </a:rPr>
              <a:t>- cunoaștere:</a:t>
            </a:r>
            <a:r>
              <a:rPr lang="ro-RO" sz="900">
                <a:solidFill>
                  <a:schemeClr val="dk1"/>
                </a:solidFill>
                <a:latin typeface="Calibri"/>
                <a:ea typeface="Calibri"/>
                <a:cs typeface="Calibri"/>
                <a:sym typeface="Calibri"/>
              </a:rPr>
              <a:t> actualitate </a:t>
            </a:r>
            <a:endParaRPr sz="9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accent2"/>
              </a:buClr>
              <a:buSzPts val="900"/>
              <a:buFont typeface="Calibri"/>
              <a:buNone/>
            </a:pPr>
            <a:r>
              <a:rPr b="1" lang="ro-RO" sz="900">
                <a:solidFill>
                  <a:schemeClr val="accent2"/>
                </a:solidFill>
                <a:latin typeface="Calibri"/>
                <a:ea typeface="Calibri"/>
                <a:cs typeface="Calibri"/>
                <a:sym typeface="Calibri"/>
              </a:rPr>
              <a:t>- înțelegere:</a:t>
            </a:r>
            <a:r>
              <a:rPr lang="ro-RO" sz="900">
                <a:solidFill>
                  <a:schemeClr val="dk1"/>
                </a:solidFill>
                <a:latin typeface="Calibri"/>
                <a:ea typeface="Calibri"/>
                <a:cs typeface="Calibri"/>
                <a:sym typeface="Calibri"/>
              </a:rPr>
              <a:t> perspective </a:t>
            </a:r>
            <a:endParaRPr sz="9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A64D79"/>
              </a:buClr>
              <a:buSzPts val="900"/>
              <a:buFont typeface="Calibri"/>
              <a:buNone/>
            </a:pPr>
            <a:r>
              <a:rPr b="1" lang="ro-RO" sz="900">
                <a:solidFill>
                  <a:srgbClr val="A64D79"/>
                </a:solidFill>
                <a:latin typeface="Calibri"/>
                <a:ea typeface="Calibri"/>
                <a:cs typeface="Calibri"/>
                <a:sym typeface="Calibri"/>
              </a:rPr>
              <a:t>- acțiune: </a:t>
            </a:r>
            <a:r>
              <a:rPr lang="ro-RO" sz="900">
                <a:solidFill>
                  <a:schemeClr val="dk1"/>
                </a:solidFill>
                <a:latin typeface="Calibri"/>
                <a:ea typeface="Calibri"/>
                <a:cs typeface="Calibri"/>
                <a:sym typeface="Calibri"/>
              </a:rPr>
              <a:t>sfaturi practice, distracție</a:t>
            </a:r>
            <a:endParaRPr sz="9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73763"/>
              </a:buClr>
              <a:buSzPts val="900"/>
              <a:buFont typeface="Calibri"/>
              <a:buNone/>
            </a:pPr>
            <a:r>
              <a:rPr b="1" lang="ro-RO" sz="900">
                <a:solidFill>
                  <a:srgbClr val="073763"/>
                </a:solidFill>
                <a:latin typeface="Calibri"/>
                <a:ea typeface="Calibri"/>
                <a:cs typeface="Calibri"/>
                <a:sym typeface="Calibri"/>
              </a:rPr>
              <a:t>- emoție: </a:t>
            </a:r>
            <a:r>
              <a:rPr lang="ro-RO" sz="900">
                <a:solidFill>
                  <a:schemeClr val="dk1"/>
                </a:solidFill>
                <a:latin typeface="Calibri"/>
                <a:ea typeface="Calibri"/>
                <a:cs typeface="Calibri"/>
                <a:sym typeface="Calibri"/>
              </a:rPr>
              <a:t>conectare</a:t>
            </a:r>
            <a:endParaRPr sz="900">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800"/>
              <a:buFont typeface="Calibri"/>
              <a:buNone/>
            </a:pPr>
            <a:r>
              <a:t/>
            </a:r>
            <a:endParaRPr sz="800">
              <a:solidFill>
                <a:schemeClr val="dk1"/>
              </a:solidFill>
              <a:latin typeface="Calibri"/>
              <a:ea typeface="Calibri"/>
              <a:cs typeface="Calibri"/>
              <a:sym typeface="Calibri"/>
            </a:endParaRP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32"/>
          <p:cNvSpPr txBox="1"/>
          <p:nvPr>
            <p:ph idx="1" type="body"/>
          </p:nvPr>
        </p:nvSpPr>
        <p:spPr>
          <a:xfrm>
            <a:off x="800113" y="6365625"/>
            <a:ext cx="9139461" cy="36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0"/>
              </a:spcAft>
              <a:buSzPts val="800"/>
              <a:buNone/>
            </a:pPr>
            <a:r>
              <a:rPr lang="ro-RO" sz="900">
                <a:solidFill>
                  <a:srgbClr val="1F1F1F"/>
                </a:solidFill>
                <a:highlight>
                  <a:srgbClr val="FFFFFF"/>
                </a:highlight>
                <a:latin typeface="Roboto"/>
                <a:ea typeface="Roboto"/>
                <a:cs typeface="Roboto"/>
                <a:sym typeface="Roboto"/>
              </a:rPr>
              <a:t>[Q1_Needs_2024_1] </a:t>
            </a:r>
            <a:r>
              <a:rPr b="0" i="1" lang="ro-RO" sz="900">
                <a:solidFill>
                  <a:srgbClr val="1F1F1F"/>
                </a:solidFill>
                <a:highlight>
                  <a:srgbClr val="FFFFFF"/>
                </a:highlight>
                <a:latin typeface="Roboto"/>
                <a:ea typeface="Roboto"/>
                <a:cs typeface="Roboto"/>
                <a:sym typeface="Roboto"/>
              </a:rPr>
              <a:t>Gândindu-vă la rolul pe care îl joacă știrile în viața dvs., </a:t>
            </a:r>
            <a:r>
              <a:rPr b="0" i="1" lang="ro-RO" sz="900" u="sng">
                <a:solidFill>
                  <a:srgbClr val="1F1F1F"/>
                </a:solidFill>
                <a:highlight>
                  <a:srgbClr val="FFFFFF"/>
                </a:highlight>
                <a:latin typeface="Roboto"/>
                <a:ea typeface="Roboto"/>
                <a:cs typeface="Roboto"/>
                <a:sym typeface="Roboto"/>
              </a:rPr>
              <a:t>cât de importante </a:t>
            </a:r>
            <a:r>
              <a:rPr b="0" i="1" lang="ro-RO" sz="900">
                <a:solidFill>
                  <a:srgbClr val="1F1F1F"/>
                </a:solidFill>
                <a:highlight>
                  <a:srgbClr val="FFFFFF"/>
                </a:highlight>
                <a:latin typeface="Roboto"/>
                <a:ea typeface="Roboto"/>
                <a:cs typeface="Roboto"/>
                <a:sym typeface="Roboto"/>
              </a:rPr>
              <a:t>sau </a:t>
            </a:r>
            <a:r>
              <a:rPr b="0" i="1" lang="ro-RO" sz="900" u="sng">
                <a:solidFill>
                  <a:srgbClr val="1F1F1F"/>
                </a:solidFill>
                <a:highlight>
                  <a:srgbClr val="FFFFFF"/>
                </a:highlight>
                <a:latin typeface="Roboto"/>
                <a:ea typeface="Roboto"/>
                <a:cs typeface="Roboto"/>
                <a:sym typeface="Roboto"/>
              </a:rPr>
              <a:t>neimportante</a:t>
            </a:r>
            <a:r>
              <a:rPr b="0" i="1" lang="ro-RO" sz="900">
                <a:solidFill>
                  <a:srgbClr val="1F1F1F"/>
                </a:solidFill>
                <a:highlight>
                  <a:srgbClr val="FFFFFF"/>
                </a:highlight>
                <a:latin typeface="Roboto"/>
                <a:ea typeface="Roboto"/>
                <a:cs typeface="Roboto"/>
                <a:sym typeface="Roboto"/>
              </a:rPr>
              <a:t> sunt fiecare dintre următoarele tipuri de ştiri …</a:t>
            </a:r>
            <a:r>
              <a:rPr b="0" lang="ro-RO" sz="900">
                <a:solidFill>
                  <a:srgbClr val="1F1F1F"/>
                </a:solidFill>
                <a:highlight>
                  <a:srgbClr val="FFFFFF"/>
                </a:highlight>
                <a:latin typeface="Roboto"/>
                <a:ea typeface="Roboto"/>
                <a:cs typeface="Roboto"/>
                <a:sym typeface="Roboto"/>
              </a:rPr>
              <a:t> </a:t>
            </a:r>
            <a:r>
              <a:rPr b="0" i="1" lang="ro-RO" sz="900">
                <a:latin typeface="Roboto"/>
                <a:ea typeface="Roboto"/>
                <a:cs typeface="Roboto"/>
                <a:sym typeface="Roboto"/>
              </a:rPr>
              <a:t>Baza: tot eșantionul RO, ……</a:t>
            </a:r>
            <a:endParaRPr b="0" i="1" sz="900">
              <a:latin typeface="Roboto"/>
              <a:ea typeface="Roboto"/>
              <a:cs typeface="Roboto"/>
              <a:sym typeface="Roboto"/>
            </a:endParaRPr>
          </a:p>
          <a:p>
            <a:pPr indent="0" lvl="0" marL="0" rtl="0" algn="l">
              <a:lnSpc>
                <a:spcPct val="100000"/>
              </a:lnSpc>
              <a:spcBef>
                <a:spcPts val="1200"/>
              </a:spcBef>
              <a:spcAft>
                <a:spcPts val="1200"/>
              </a:spcAft>
              <a:buSzPts val="800"/>
              <a:buNone/>
            </a:pPr>
            <a:r>
              <a:t/>
            </a:r>
            <a:endParaRPr b="0" i="1" sz="900">
              <a:solidFill>
                <a:srgbClr val="000000"/>
              </a:solidFill>
              <a:latin typeface="Roboto"/>
              <a:ea typeface="Roboto"/>
              <a:cs typeface="Roboto"/>
              <a:sym typeface="Roboto"/>
            </a:endParaRPr>
          </a:p>
        </p:txBody>
      </p:sp>
      <p:pic>
        <p:nvPicPr>
          <p:cNvPr id="781" name="Google Shape;781;p32"/>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782" name="Google Shape;782;p32"/>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
        <p:nvSpPr>
          <p:cNvPr id="783" name="Google Shape;783;p32"/>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Calibri"/>
              <a:buNone/>
            </a:pPr>
            <a:r>
              <a:rPr b="1" lang="ro-RO" sz="4000">
                <a:solidFill>
                  <a:schemeClr val="dk1"/>
                </a:solidFill>
                <a:latin typeface="Calibri"/>
                <a:ea typeface="Calibri"/>
                <a:cs typeface="Calibri"/>
                <a:sym typeface="Calibri"/>
              </a:rPr>
              <a:t>Importanța știrilor. Indexul priorităților</a:t>
            </a:r>
            <a:endParaRPr b="1" sz="4000">
              <a:solidFill>
                <a:schemeClr val="dk1"/>
              </a:solidFill>
              <a:latin typeface="Calibri"/>
              <a:ea typeface="Calibri"/>
              <a:cs typeface="Calibri"/>
              <a:sym typeface="Calibri"/>
            </a:endParaRPr>
          </a:p>
        </p:txBody>
      </p:sp>
      <p:pic>
        <p:nvPicPr>
          <p:cNvPr id="784" name="Google Shape;784;p32"/>
          <p:cNvPicPr preferRelativeResize="0"/>
          <p:nvPr/>
        </p:nvPicPr>
        <p:blipFill rotWithShape="1">
          <a:blip r:embed="rId5">
            <a:alphaModFix/>
          </a:blip>
          <a:srcRect b="0" l="0" r="0" t="0"/>
          <a:stretch/>
        </p:blipFill>
        <p:spPr>
          <a:xfrm>
            <a:off x="80114" y="106104"/>
            <a:ext cx="720000" cy="720000"/>
          </a:xfrm>
          <a:prstGeom prst="rect">
            <a:avLst/>
          </a:prstGeom>
          <a:noFill/>
          <a:ln>
            <a:noFill/>
          </a:ln>
        </p:spPr>
      </p:pic>
      <p:sp>
        <p:nvSpPr>
          <p:cNvPr id="785" name="Google Shape;785;p32"/>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pic>
        <p:nvPicPr>
          <p:cNvPr id="786" name="Google Shape;786;p32" title="Chart"/>
          <p:cNvPicPr preferRelativeResize="0"/>
          <p:nvPr/>
        </p:nvPicPr>
        <p:blipFill rotWithShape="1">
          <a:blip r:embed="rId6">
            <a:alphaModFix/>
          </a:blip>
          <a:srcRect b="0" l="0" r="0" t="0"/>
          <a:stretch/>
        </p:blipFill>
        <p:spPr>
          <a:xfrm>
            <a:off x="1190475" y="1449950"/>
            <a:ext cx="8236277" cy="4766100"/>
          </a:xfrm>
          <a:prstGeom prst="rect">
            <a:avLst/>
          </a:prstGeom>
          <a:noFill/>
          <a:ln>
            <a:noFill/>
          </a:ln>
        </p:spPr>
      </p:pic>
      <p:sp>
        <p:nvSpPr>
          <p:cNvPr id="787" name="Google Shape;787;p32"/>
          <p:cNvSpPr/>
          <p:nvPr/>
        </p:nvSpPr>
        <p:spPr>
          <a:xfrm>
            <a:off x="9208125" y="2506150"/>
            <a:ext cx="2364300" cy="23061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88" name="Google Shape;788;p32"/>
          <p:cNvSpPr txBox="1"/>
          <p:nvPr/>
        </p:nvSpPr>
        <p:spPr>
          <a:xfrm>
            <a:off x="9638000" y="2786050"/>
            <a:ext cx="1697400" cy="121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b="1" i="0" lang="ro-RO" sz="1200" u="none" cap="none" strike="noStrike">
                <a:solidFill>
                  <a:schemeClr val="dk1"/>
                </a:solidFill>
                <a:latin typeface="Calibri"/>
                <a:ea typeface="Calibri"/>
                <a:cs typeface="Calibri"/>
                <a:sym typeface="Calibri"/>
              </a:rPr>
              <a:t>procente cumulate:</a:t>
            </a:r>
            <a:r>
              <a:rPr b="1" lang="ro-RO" sz="1200">
                <a:solidFill>
                  <a:schemeClr val="dk1"/>
                </a:solidFill>
                <a:latin typeface="Calibri"/>
                <a:ea typeface="Calibri"/>
                <a:cs typeface="Calibri"/>
                <a:sym typeface="Calibri"/>
              </a:rPr>
              <a:t> </a:t>
            </a:r>
            <a:r>
              <a:rPr lang="ro-RO" sz="1200">
                <a:solidFill>
                  <a:schemeClr val="dk1"/>
                </a:solidFill>
                <a:latin typeface="Calibri"/>
                <a:ea typeface="Calibri"/>
                <a:cs typeface="Calibri"/>
                <a:sym typeface="Calibri"/>
              </a:rPr>
              <a:t>foarte și oarecum important vs.</a:t>
            </a:r>
            <a:endParaRPr sz="1200">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200"/>
              <a:buFont typeface="Calibri"/>
              <a:buNone/>
            </a:pPr>
            <a:r>
              <a:rPr lang="ro-RO" sz="1200">
                <a:solidFill>
                  <a:schemeClr val="dk1"/>
                </a:solidFill>
                <a:latin typeface="Calibri"/>
                <a:ea typeface="Calibri"/>
                <a:cs typeface="Calibri"/>
                <a:sym typeface="Calibri"/>
              </a:rPr>
              <a:t>oarecum / complet neimportant</a:t>
            </a:r>
            <a:endParaRPr b="0" i="0" sz="1200" u="none" cap="none" strike="noStrike">
              <a:solidFill>
                <a:schemeClr val="dk1"/>
              </a:solidFill>
              <a:latin typeface="Calibri"/>
              <a:ea typeface="Calibri"/>
              <a:cs typeface="Calibri"/>
              <a:sym typeface="Calibri"/>
            </a:endParaRPr>
          </a:p>
        </p:txBody>
      </p:sp>
      <p:sp>
        <p:nvSpPr>
          <p:cNvPr id="789" name="Google Shape;789;p32"/>
          <p:cNvSpPr txBox="1"/>
          <p:nvPr/>
        </p:nvSpPr>
        <p:spPr>
          <a:xfrm>
            <a:off x="9688857" y="3895802"/>
            <a:ext cx="16974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300"/>
              <a:buFont typeface="Calibri"/>
              <a:buNone/>
            </a:pPr>
            <a:r>
              <a:rPr b="1" lang="ro-RO" sz="1300">
                <a:solidFill>
                  <a:schemeClr val="dk1"/>
                </a:solidFill>
                <a:latin typeface="Calibri"/>
                <a:ea typeface="Calibri"/>
                <a:cs typeface="Calibri"/>
                <a:sym typeface="Calibri"/>
              </a:rPr>
              <a:t>procent semnificativ al </a:t>
            </a:r>
            <a:r>
              <a:rPr lang="ro-RO" sz="1150">
                <a:solidFill>
                  <a:srgbClr val="4D5156"/>
                </a:solidFill>
                <a:highlight>
                  <a:srgbClr val="FFFFFF"/>
                </a:highlight>
                <a:latin typeface="Calibri"/>
                <a:ea typeface="Calibri"/>
                <a:cs typeface="Calibri"/>
                <a:sym typeface="Calibri"/>
              </a:rPr>
              <a:t>„nici…, nici….”</a:t>
            </a:r>
            <a:endParaRPr b="0" i="0" sz="1300" u="none" cap="none" strike="noStrike">
              <a:solidFill>
                <a:schemeClr val="dk1"/>
              </a:solidFill>
              <a:latin typeface="Calibri"/>
              <a:ea typeface="Calibri"/>
              <a:cs typeface="Calibri"/>
              <a:sym typeface="Calibri"/>
            </a:endParaRPr>
          </a:p>
        </p:txBody>
      </p:sp>
      <p:sp>
        <p:nvSpPr>
          <p:cNvPr id="790" name="Google Shape;790;p32"/>
          <p:cNvSpPr/>
          <p:nvPr/>
        </p:nvSpPr>
        <p:spPr>
          <a:xfrm rot="-5389707">
            <a:off x="1500773" y="4298250"/>
            <a:ext cx="801604" cy="2331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1" name="Google Shape;791;p32"/>
          <p:cNvSpPr/>
          <p:nvPr/>
        </p:nvSpPr>
        <p:spPr>
          <a:xfrm rot="-5389386">
            <a:off x="1872873" y="4209925"/>
            <a:ext cx="971705" cy="2331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792" name="Google Shape;792;p32"/>
          <p:cNvSpPr/>
          <p:nvPr/>
        </p:nvSpPr>
        <p:spPr>
          <a:xfrm rot="-5389610">
            <a:off x="2500973" y="4299800"/>
            <a:ext cx="694803" cy="233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3" name="Google Shape;793;p32"/>
          <p:cNvSpPr/>
          <p:nvPr/>
        </p:nvSpPr>
        <p:spPr>
          <a:xfrm rot="-5389307">
            <a:off x="4315098" y="4393650"/>
            <a:ext cx="771604" cy="233100"/>
          </a:xfrm>
          <a:prstGeom prst="rect">
            <a:avLst/>
          </a:prstGeom>
          <a:solidFill>
            <a:srgbClr val="A64D79"/>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4" name="Google Shape;794;p32"/>
          <p:cNvSpPr/>
          <p:nvPr/>
        </p:nvSpPr>
        <p:spPr>
          <a:xfrm rot="-5389307">
            <a:off x="5260998" y="4393650"/>
            <a:ext cx="771604" cy="233100"/>
          </a:xfrm>
          <a:prstGeom prst="rect">
            <a:avLst/>
          </a:prstGeom>
          <a:solidFill>
            <a:srgbClr val="073763"/>
          </a:solidFill>
          <a:ln cap="flat" cmpd="sng" w="9525">
            <a:solidFill>
              <a:srgbClr val="07376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5" name="Google Shape;795;p32"/>
          <p:cNvSpPr/>
          <p:nvPr/>
        </p:nvSpPr>
        <p:spPr>
          <a:xfrm rot="-5390237">
            <a:off x="2830373" y="4298250"/>
            <a:ext cx="950704" cy="233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796" name="Google Shape;796;p32"/>
          <p:cNvSpPr/>
          <p:nvPr/>
        </p:nvSpPr>
        <p:spPr>
          <a:xfrm rot="-5390010">
            <a:off x="3349973" y="4386650"/>
            <a:ext cx="825903" cy="233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7" name="Google Shape;797;p32"/>
          <p:cNvSpPr/>
          <p:nvPr/>
        </p:nvSpPr>
        <p:spPr>
          <a:xfrm rot="-5390010">
            <a:off x="3807173" y="4310450"/>
            <a:ext cx="825903" cy="2331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798" name="Google Shape;798;p32"/>
          <p:cNvSpPr/>
          <p:nvPr/>
        </p:nvSpPr>
        <p:spPr>
          <a:xfrm rot="-5389307">
            <a:off x="6158598" y="4421100"/>
            <a:ext cx="771604" cy="178200"/>
          </a:xfrm>
          <a:prstGeom prst="rect">
            <a:avLst/>
          </a:prstGeom>
          <a:solidFill>
            <a:srgbClr val="A64D79"/>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799" name="Google Shape;799;p32"/>
          <p:cNvSpPr/>
          <p:nvPr/>
        </p:nvSpPr>
        <p:spPr>
          <a:xfrm rot="-5389307">
            <a:off x="5701148" y="4340850"/>
            <a:ext cx="771604" cy="186300"/>
          </a:xfrm>
          <a:prstGeom prst="rect">
            <a:avLst/>
          </a:prstGeom>
          <a:solidFill>
            <a:srgbClr val="073763"/>
          </a:solidFill>
          <a:ln cap="flat" cmpd="sng" w="9525">
            <a:solidFill>
              <a:srgbClr val="07376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800" name="Google Shape;800;p32"/>
          <p:cNvSpPr/>
          <p:nvPr/>
        </p:nvSpPr>
        <p:spPr>
          <a:xfrm rot="-5389307">
            <a:off x="4761898" y="4400850"/>
            <a:ext cx="771604" cy="218700"/>
          </a:xfrm>
          <a:prstGeom prst="rect">
            <a:avLst/>
          </a:prstGeom>
          <a:solidFill>
            <a:srgbClr val="A64D79"/>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801" name="Google Shape;801;p32"/>
          <p:cNvSpPr/>
          <p:nvPr/>
        </p:nvSpPr>
        <p:spPr>
          <a:xfrm rot="-5389307">
            <a:off x="6590698" y="4324650"/>
            <a:ext cx="771604" cy="218700"/>
          </a:xfrm>
          <a:prstGeom prst="rect">
            <a:avLst/>
          </a:prstGeom>
          <a:solidFill>
            <a:srgbClr val="A64D79"/>
          </a:solidFill>
          <a:ln cap="flat" cmpd="sng" w="9525">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802" name="Google Shape;802;p32"/>
          <p:cNvSpPr/>
          <p:nvPr/>
        </p:nvSpPr>
        <p:spPr>
          <a:xfrm rot="-5389676">
            <a:off x="6973648" y="4278700"/>
            <a:ext cx="999005" cy="233100"/>
          </a:xfrm>
          <a:prstGeom prst="rect">
            <a:avLst/>
          </a:prstGeom>
          <a:solidFill>
            <a:srgbClr val="073763"/>
          </a:solidFill>
          <a:ln cap="flat" cmpd="sng" w="9525">
            <a:solidFill>
              <a:srgbClr val="07376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803" name="Google Shape;803;p32"/>
          <p:cNvSpPr/>
          <p:nvPr/>
        </p:nvSpPr>
        <p:spPr>
          <a:xfrm rot="-5389036">
            <a:off x="7391922" y="4243750"/>
            <a:ext cx="1034705" cy="186300"/>
          </a:xfrm>
          <a:prstGeom prst="rect">
            <a:avLst/>
          </a:prstGeom>
          <a:solidFill>
            <a:srgbClr val="073763"/>
          </a:solidFill>
          <a:ln cap="flat" cmpd="sng" w="9525">
            <a:solidFill>
              <a:srgbClr val="07376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
        <p:nvSpPr>
          <p:cNvPr id="804" name="Google Shape;804;p32"/>
          <p:cNvSpPr/>
          <p:nvPr/>
        </p:nvSpPr>
        <p:spPr>
          <a:xfrm rot="-5389707">
            <a:off x="7977773" y="4298250"/>
            <a:ext cx="801604" cy="2331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nevoia</a:t>
            </a:r>
            <a:endParaRPr sz="1200">
              <a:solidFill>
                <a:schemeClr val="lt1"/>
              </a:solidFill>
              <a:latin typeface="Roboto"/>
              <a:ea typeface="Roboto"/>
              <a:cs typeface="Roboto"/>
              <a:sym typeface="Roboto"/>
            </a:endParaRPr>
          </a:p>
        </p:txBody>
      </p:sp>
      <p:sp>
        <p:nvSpPr>
          <p:cNvPr id="805" name="Google Shape;805;p32"/>
          <p:cNvSpPr/>
          <p:nvPr/>
        </p:nvSpPr>
        <p:spPr>
          <a:xfrm rot="-5389386">
            <a:off x="8391898" y="4328275"/>
            <a:ext cx="971705" cy="14880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lt1"/>
              </a:buClr>
              <a:buSzPts val="1200"/>
              <a:buFont typeface="Roboto"/>
              <a:buNone/>
            </a:pPr>
            <a:r>
              <a:rPr lang="ro-RO" sz="1200">
                <a:solidFill>
                  <a:schemeClr val="lt1"/>
                </a:solidFill>
                <a:latin typeface="Roboto"/>
                <a:ea typeface="Roboto"/>
                <a:cs typeface="Roboto"/>
                <a:sym typeface="Roboto"/>
              </a:rPr>
              <a:t>răspuns</a:t>
            </a:r>
            <a:endParaRPr sz="1200">
              <a:solidFill>
                <a:schemeClr val="lt1"/>
              </a:solidFill>
              <a:latin typeface="Roboto"/>
              <a:ea typeface="Roboto"/>
              <a:cs typeface="Roboto"/>
              <a:sym typeface="Roboto"/>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pic>
        <p:nvPicPr>
          <p:cNvPr id="811" name="Google Shape;811;p33"/>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812" name="Google Shape;812;p33"/>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813" name="Google Shape;813;p33"/>
          <p:cNvSpPr txBox="1"/>
          <p:nvPr>
            <p:ph type="title"/>
          </p:nvPr>
        </p:nvSpPr>
        <p:spPr>
          <a:xfrm>
            <a:off x="468086" y="880670"/>
            <a:ext cx="9272814"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Evitarea informațiilor </a:t>
            </a:r>
            <a:br>
              <a:rPr b="1" lang="ro-RO" sz="7200">
                <a:latin typeface="Arial"/>
                <a:ea typeface="Arial"/>
                <a:cs typeface="Arial"/>
                <a:sym typeface="Arial"/>
              </a:rPr>
            </a:br>
            <a:r>
              <a:rPr b="1" lang="ro-RO" sz="7200">
                <a:latin typeface="Arial"/>
                <a:ea typeface="Arial"/>
                <a:cs typeface="Arial"/>
                <a:sym typeface="Arial"/>
              </a:rPr>
              <a:t>de presă</a:t>
            </a:r>
            <a:endParaRPr b="1" sz="7200"/>
          </a:p>
        </p:txBody>
      </p:sp>
      <p:pic>
        <p:nvPicPr>
          <p:cNvPr id="814" name="Google Shape;814;p33"/>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815" name="Google Shape;815;p33"/>
          <p:cNvSpPr txBox="1"/>
          <p:nvPr/>
        </p:nvSpPr>
        <p:spPr>
          <a:xfrm>
            <a:off x="468085" y="2826211"/>
            <a:ext cx="706482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Manuela Preoteasa</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34"/>
          <p:cNvSpPr txBox="1"/>
          <p:nvPr>
            <p:ph idx="1" type="body"/>
          </p:nvPr>
        </p:nvSpPr>
        <p:spPr>
          <a:xfrm>
            <a:off x="696685" y="6365625"/>
            <a:ext cx="9243000" cy="369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i="1" lang="ro-RO">
                <a:latin typeface="Tahoma"/>
                <a:ea typeface="Tahoma"/>
                <a:cs typeface="Tahoma"/>
                <a:sym typeface="Tahoma"/>
              </a:rPr>
              <a:t>[News_interest_2023] </a:t>
            </a:r>
            <a:r>
              <a:rPr b="0" i="1" lang="ro-RO">
                <a:latin typeface="Tahoma"/>
                <a:ea typeface="Tahoma"/>
                <a:cs typeface="Tahoma"/>
                <a:sym typeface="Tahoma"/>
              </a:rPr>
              <a:t>Cât de interesat(ă) sunteți, de știri? </a:t>
            </a:r>
            <a:r>
              <a:rPr b="0" i="1" lang="ro-RO">
                <a:solidFill>
                  <a:srgbClr val="000000"/>
                </a:solidFill>
                <a:latin typeface="Tahoma"/>
                <a:ea typeface="Tahoma"/>
                <a:cs typeface="Tahoma"/>
                <a:sym typeface="Tahoma"/>
              </a:rPr>
              <a:t> Eșantion total în fiecare țară/an: aprobx 2000. Eșantion Finlanda 2015: 1509. </a:t>
            </a:r>
            <a:r>
              <a:rPr b="0" i="1" lang="ro-RO">
                <a:latin typeface="Tahoma"/>
                <a:ea typeface="Tahoma"/>
                <a:cs typeface="Tahoma"/>
                <a:sym typeface="Tahoma"/>
              </a:rPr>
              <a:t>Baza: eșantionul total, 93 835 persoane.</a:t>
            </a:r>
            <a:endParaRPr b="0" i="1">
              <a:solidFill>
                <a:srgbClr val="000000"/>
              </a:solidFill>
              <a:latin typeface="Tahoma"/>
              <a:ea typeface="Tahoma"/>
              <a:cs typeface="Tahoma"/>
              <a:sym typeface="Tahoma"/>
            </a:endParaRPr>
          </a:p>
        </p:txBody>
      </p:sp>
      <p:pic>
        <p:nvPicPr>
          <p:cNvPr id="822" name="Google Shape;822;p34"/>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823" name="Google Shape;823;p34"/>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cxnSp>
        <p:nvCxnSpPr>
          <p:cNvPr id="824" name="Google Shape;824;p34"/>
          <p:cNvCxnSpPr/>
          <p:nvPr/>
        </p:nvCxnSpPr>
        <p:spPr>
          <a:xfrm>
            <a:off x="5941800" y="2103700"/>
            <a:ext cx="32700" cy="3385500"/>
          </a:xfrm>
          <a:prstGeom prst="straightConnector1">
            <a:avLst/>
          </a:prstGeom>
          <a:noFill/>
          <a:ln cap="flat" cmpd="sng" w="9525">
            <a:solidFill>
              <a:srgbClr val="CACBCE"/>
            </a:solidFill>
            <a:prstDash val="solid"/>
            <a:round/>
            <a:headEnd len="sm" w="sm" type="none"/>
            <a:tailEnd len="sm" w="sm" type="none"/>
          </a:ln>
        </p:spPr>
      </p:cxnSp>
      <p:sp>
        <p:nvSpPr>
          <p:cNvPr id="825" name="Google Shape;825;p34"/>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Nevoile utilizatorului. Indexul priorităților</a:t>
            </a:r>
            <a:endParaRPr b="1" sz="4000">
              <a:solidFill>
                <a:schemeClr val="dk1"/>
              </a:solidFill>
              <a:latin typeface="Calibri"/>
              <a:ea typeface="Calibri"/>
              <a:cs typeface="Calibri"/>
              <a:sym typeface="Calibri"/>
            </a:endParaRPr>
          </a:p>
        </p:txBody>
      </p:sp>
      <p:sp>
        <p:nvSpPr>
          <p:cNvPr id="826" name="Google Shape;826;p34"/>
          <p:cNvSpPr txBox="1"/>
          <p:nvPr/>
        </p:nvSpPr>
        <p:spPr>
          <a:xfrm>
            <a:off x="1480539" y="9475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global</a:t>
            </a:r>
            <a:endParaRPr b="0" i="0" sz="1400" u="none" cap="none" strike="noStrike">
              <a:solidFill>
                <a:srgbClr val="000000"/>
              </a:solidFill>
              <a:latin typeface="Arial"/>
              <a:ea typeface="Arial"/>
              <a:cs typeface="Arial"/>
              <a:sym typeface="Arial"/>
            </a:endParaRPr>
          </a:p>
        </p:txBody>
      </p:sp>
      <p:sp>
        <p:nvSpPr>
          <p:cNvPr id="827" name="Google Shape;827;p34"/>
          <p:cNvSpPr txBox="1"/>
          <p:nvPr/>
        </p:nvSpPr>
        <p:spPr>
          <a:xfrm>
            <a:off x="7089039" y="956021"/>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a:t>
            </a:r>
            <a:r>
              <a:rPr lang="ro-RO" sz="1800">
                <a:solidFill>
                  <a:schemeClr val="dk1"/>
                </a:solidFill>
                <a:latin typeface="Calibri"/>
                <a:ea typeface="Calibri"/>
                <a:cs typeface="Calibri"/>
                <a:sym typeface="Calibri"/>
              </a:rPr>
              <a:t>românesc</a:t>
            </a:r>
            <a:endParaRPr b="0" i="0" sz="1400" u="none" cap="none" strike="noStrike">
              <a:solidFill>
                <a:srgbClr val="000000"/>
              </a:solidFill>
              <a:latin typeface="Arial"/>
              <a:ea typeface="Arial"/>
              <a:cs typeface="Arial"/>
              <a:sym typeface="Arial"/>
            </a:endParaRPr>
          </a:p>
        </p:txBody>
      </p:sp>
      <p:pic>
        <p:nvPicPr>
          <p:cNvPr id="828" name="Google Shape;828;p34"/>
          <p:cNvPicPr preferRelativeResize="0"/>
          <p:nvPr/>
        </p:nvPicPr>
        <p:blipFill rotWithShape="1">
          <a:blip r:embed="rId5">
            <a:alphaModFix/>
          </a:blip>
          <a:srcRect b="0" l="0" r="0" t="0"/>
          <a:stretch/>
        </p:blipFill>
        <p:spPr>
          <a:xfrm>
            <a:off x="6019264" y="866379"/>
            <a:ext cx="720000" cy="720000"/>
          </a:xfrm>
          <a:prstGeom prst="rect">
            <a:avLst/>
          </a:prstGeom>
          <a:noFill/>
          <a:ln>
            <a:noFill/>
          </a:ln>
        </p:spPr>
      </p:pic>
      <p:sp>
        <p:nvSpPr>
          <p:cNvPr id="829" name="Google Shape;829;p34"/>
          <p:cNvSpPr/>
          <p:nvPr/>
        </p:nvSpPr>
        <p:spPr>
          <a:xfrm>
            <a:off x="6970200" y="1875200"/>
            <a:ext cx="3391200" cy="3196200"/>
          </a:xfrm>
          <a:prstGeom prst="ellipse">
            <a:avLst/>
          </a:prstGeom>
          <a:solidFill>
            <a:schemeClr val="lt2"/>
          </a:solidFill>
          <a:ln cap="flat" cmpd="sng" w="114300">
            <a:solidFill>
              <a:srgbClr val="850E4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30" name="Google Shape;830;p34"/>
          <p:cNvSpPr/>
          <p:nvPr/>
        </p:nvSpPr>
        <p:spPr>
          <a:xfrm>
            <a:off x="7010700" y="1929875"/>
            <a:ext cx="3281400" cy="30438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31" name="Google Shape;831;p34"/>
          <p:cNvSpPr txBox="1"/>
          <p:nvPr>
            <p:ph type="title"/>
          </p:nvPr>
        </p:nvSpPr>
        <p:spPr>
          <a:xfrm>
            <a:off x="7852218" y="2593100"/>
            <a:ext cx="2151900" cy="46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Interesul </a:t>
            </a:r>
            <a:endParaRPr b="1" sz="4000">
              <a:solidFill>
                <a:srgbClr val="C00000"/>
              </a:solidFill>
              <a:latin typeface="Calibri"/>
              <a:ea typeface="Calibri"/>
              <a:cs typeface="Calibri"/>
              <a:sym typeface="Calibri"/>
            </a:endParaRPr>
          </a:p>
        </p:txBody>
      </p:sp>
      <p:sp>
        <p:nvSpPr>
          <p:cNvPr id="832" name="Google Shape;832;p34"/>
          <p:cNvSpPr txBox="1"/>
          <p:nvPr/>
        </p:nvSpPr>
        <p:spPr>
          <a:xfrm>
            <a:off x="7905750" y="3482100"/>
            <a:ext cx="300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chemeClr val="dk1"/>
              </a:buClr>
              <a:buSzPts val="4000"/>
              <a:buFont typeface="Calibri"/>
              <a:buNone/>
            </a:pPr>
            <a:r>
              <a:rPr b="1" lang="ro-RO" sz="4000">
                <a:solidFill>
                  <a:schemeClr val="dk1"/>
                </a:solidFill>
                <a:latin typeface="Calibri"/>
                <a:ea typeface="Calibri"/>
                <a:cs typeface="Calibri"/>
                <a:sym typeface="Calibri"/>
              </a:rPr>
              <a:t>Oboseala </a:t>
            </a:r>
            <a:endParaRPr sz="1800">
              <a:solidFill>
                <a:schemeClr val="dk1"/>
              </a:solidFill>
              <a:latin typeface="Calibri"/>
              <a:ea typeface="Calibri"/>
              <a:cs typeface="Calibri"/>
              <a:sym typeface="Calibri"/>
            </a:endParaRPr>
          </a:p>
        </p:txBody>
      </p:sp>
      <p:sp>
        <p:nvSpPr>
          <p:cNvPr id="833" name="Google Shape;833;p34"/>
          <p:cNvSpPr/>
          <p:nvPr/>
        </p:nvSpPr>
        <p:spPr>
          <a:xfrm>
            <a:off x="7460000" y="3666900"/>
            <a:ext cx="295800" cy="394500"/>
          </a:xfrm>
          <a:prstGeom prst="upArrow">
            <a:avLst>
              <a:gd fmla="val 50000" name="adj1"/>
              <a:gd fmla="val 50000" name="adj2"/>
            </a:avLst>
          </a:prstGeom>
          <a:solidFill>
            <a:srgbClr val="850E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834" name="Google Shape;834;p34"/>
          <p:cNvSpPr/>
          <p:nvPr/>
        </p:nvSpPr>
        <p:spPr>
          <a:xfrm flipH="1" rot="10800000">
            <a:off x="7409450" y="2717800"/>
            <a:ext cx="346200" cy="394500"/>
          </a:xfrm>
          <a:prstGeom prst="upArrow">
            <a:avLst>
              <a:gd fmla="val 50000" name="adj1"/>
              <a:gd fmla="val 50000" name="adj2"/>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835" name="Google Shape;835;p34"/>
          <p:cNvSpPr/>
          <p:nvPr/>
        </p:nvSpPr>
        <p:spPr>
          <a:xfrm>
            <a:off x="1483800" y="1951400"/>
            <a:ext cx="3391200" cy="3196200"/>
          </a:xfrm>
          <a:prstGeom prst="ellipse">
            <a:avLst/>
          </a:prstGeom>
          <a:solidFill>
            <a:schemeClr val="lt2"/>
          </a:solidFill>
          <a:ln cap="flat" cmpd="sng" w="114300">
            <a:solidFill>
              <a:srgbClr val="850E4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36" name="Google Shape;836;p34"/>
          <p:cNvSpPr/>
          <p:nvPr/>
        </p:nvSpPr>
        <p:spPr>
          <a:xfrm>
            <a:off x="1524300" y="2006075"/>
            <a:ext cx="3281400" cy="3043800"/>
          </a:xfrm>
          <a:prstGeom prst="ellipse">
            <a:avLst/>
          </a:prstGeom>
          <a:solidFill>
            <a:schemeClr val="lt2"/>
          </a:solidFill>
          <a:ln cap="flat" cmpd="sng" w="114300">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37" name="Google Shape;837;p34"/>
          <p:cNvSpPr txBox="1"/>
          <p:nvPr>
            <p:ph type="title"/>
          </p:nvPr>
        </p:nvSpPr>
        <p:spPr>
          <a:xfrm>
            <a:off x="2365818" y="2745500"/>
            <a:ext cx="2151900" cy="46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Interesul </a:t>
            </a:r>
            <a:endParaRPr b="1" sz="4000">
              <a:solidFill>
                <a:srgbClr val="C00000"/>
              </a:solidFill>
              <a:latin typeface="Calibri"/>
              <a:ea typeface="Calibri"/>
              <a:cs typeface="Calibri"/>
              <a:sym typeface="Calibri"/>
            </a:endParaRPr>
          </a:p>
        </p:txBody>
      </p:sp>
      <p:sp>
        <p:nvSpPr>
          <p:cNvPr id="838" name="Google Shape;838;p34"/>
          <p:cNvSpPr txBox="1"/>
          <p:nvPr/>
        </p:nvSpPr>
        <p:spPr>
          <a:xfrm>
            <a:off x="2419350" y="3634500"/>
            <a:ext cx="3000000" cy="7389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chemeClr val="dk1"/>
              </a:buClr>
              <a:buSzPts val="4000"/>
              <a:buFont typeface="Calibri"/>
              <a:buNone/>
            </a:pPr>
            <a:r>
              <a:rPr b="1" lang="ro-RO" sz="4000">
                <a:solidFill>
                  <a:schemeClr val="dk1"/>
                </a:solidFill>
                <a:latin typeface="Calibri"/>
                <a:ea typeface="Calibri"/>
                <a:cs typeface="Calibri"/>
                <a:sym typeface="Calibri"/>
              </a:rPr>
              <a:t>Oboseala </a:t>
            </a:r>
            <a:endParaRPr sz="1800">
              <a:solidFill>
                <a:schemeClr val="dk1"/>
              </a:solidFill>
              <a:latin typeface="Calibri"/>
              <a:ea typeface="Calibri"/>
              <a:cs typeface="Calibri"/>
              <a:sym typeface="Calibri"/>
            </a:endParaRPr>
          </a:p>
        </p:txBody>
      </p:sp>
      <p:sp>
        <p:nvSpPr>
          <p:cNvPr id="839" name="Google Shape;839;p34"/>
          <p:cNvSpPr/>
          <p:nvPr/>
        </p:nvSpPr>
        <p:spPr>
          <a:xfrm>
            <a:off x="1973600" y="3819300"/>
            <a:ext cx="295800" cy="394500"/>
          </a:xfrm>
          <a:prstGeom prst="upArrow">
            <a:avLst>
              <a:gd fmla="val 50000" name="adj1"/>
              <a:gd fmla="val 50000" name="adj2"/>
            </a:avLst>
          </a:prstGeom>
          <a:solidFill>
            <a:srgbClr val="850E4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840" name="Google Shape;840;p34"/>
          <p:cNvSpPr/>
          <p:nvPr/>
        </p:nvSpPr>
        <p:spPr>
          <a:xfrm flipH="1" rot="10800000">
            <a:off x="1923050" y="2870200"/>
            <a:ext cx="346200" cy="394500"/>
          </a:xfrm>
          <a:prstGeom prst="upArrow">
            <a:avLst>
              <a:gd fmla="val 50000" name="adj1"/>
              <a:gd fmla="val 50000" name="adj2"/>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35"/>
          <p:cNvSpPr txBox="1"/>
          <p:nvPr>
            <p:ph idx="1" type="body"/>
          </p:nvPr>
        </p:nvSpPr>
        <p:spPr>
          <a:xfrm>
            <a:off x="696685" y="6365625"/>
            <a:ext cx="9243000" cy="369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lang="ro-RO" sz="900">
                <a:solidFill>
                  <a:srgbClr val="000000"/>
                </a:solidFill>
                <a:highlight>
                  <a:srgbClr val="FFFFFF"/>
                </a:highlight>
                <a:latin typeface="Roboto"/>
                <a:ea typeface="Roboto"/>
                <a:cs typeface="Roboto"/>
                <a:sym typeface="Roboto"/>
              </a:rPr>
              <a:t>Q1di_2017</a:t>
            </a:r>
            <a:r>
              <a:rPr b="0" lang="ro-RO" sz="900">
                <a:solidFill>
                  <a:srgbClr val="000000"/>
                </a:solidFill>
                <a:highlight>
                  <a:srgbClr val="FFFFFF"/>
                </a:highlight>
                <a:latin typeface="Roboto"/>
                <a:ea typeface="Roboto"/>
                <a:cs typeface="Roboto"/>
                <a:sym typeface="Roboto"/>
              </a:rPr>
              <a:t> </a:t>
            </a:r>
            <a:r>
              <a:rPr b="0" i="1" lang="ro-RO" sz="900">
                <a:solidFill>
                  <a:srgbClr val="1F1F1F"/>
                </a:solidFill>
                <a:highlight>
                  <a:srgbClr val="FFFFFF"/>
                </a:highlight>
                <a:latin typeface="Roboto"/>
                <a:ea typeface="Roboto"/>
                <a:cs typeface="Roboto"/>
                <a:sym typeface="Roboto"/>
              </a:rPr>
              <a:t>În prezent, încercați în mod intenționat să evitaţi ştirile?</a:t>
            </a:r>
            <a:endParaRPr b="0" i="1" sz="900">
              <a:solidFill>
                <a:srgbClr val="000000"/>
              </a:solidFill>
              <a:latin typeface="Roboto"/>
              <a:ea typeface="Roboto"/>
              <a:cs typeface="Roboto"/>
              <a:sym typeface="Roboto"/>
            </a:endParaRPr>
          </a:p>
        </p:txBody>
      </p:sp>
      <p:pic>
        <p:nvPicPr>
          <p:cNvPr id="847" name="Google Shape;847;p35"/>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848" name="Google Shape;848;p35"/>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
        <p:nvSpPr>
          <p:cNvPr id="849" name="Google Shape;849;p35"/>
          <p:cNvSpPr txBox="1"/>
          <p:nvPr>
            <p:ph type="title"/>
          </p:nvPr>
        </p:nvSpPr>
        <p:spPr>
          <a:xfrm>
            <a:off x="1561500" y="2865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Evitarea intențională a știrilor</a:t>
            </a:r>
            <a:endParaRPr b="1" sz="4000">
              <a:solidFill>
                <a:schemeClr val="dk1"/>
              </a:solidFill>
              <a:latin typeface="Calibri"/>
              <a:ea typeface="Calibri"/>
              <a:cs typeface="Calibri"/>
              <a:sym typeface="Calibri"/>
            </a:endParaRPr>
          </a:p>
        </p:txBody>
      </p:sp>
      <p:pic>
        <p:nvPicPr>
          <p:cNvPr id="850" name="Google Shape;850;p35"/>
          <p:cNvPicPr preferRelativeResize="0"/>
          <p:nvPr/>
        </p:nvPicPr>
        <p:blipFill rotWithShape="1">
          <a:blip r:embed="rId5">
            <a:alphaModFix/>
          </a:blip>
          <a:srcRect b="0" l="0" r="0" t="0"/>
          <a:stretch/>
        </p:blipFill>
        <p:spPr>
          <a:xfrm>
            <a:off x="232514" y="258504"/>
            <a:ext cx="720000" cy="720000"/>
          </a:xfrm>
          <a:prstGeom prst="rect">
            <a:avLst/>
          </a:prstGeom>
          <a:noFill/>
          <a:ln>
            <a:noFill/>
          </a:ln>
        </p:spPr>
      </p:pic>
      <p:sp>
        <p:nvSpPr>
          <p:cNvPr id="851" name="Google Shape;851;p35"/>
          <p:cNvSpPr txBox="1"/>
          <p:nvPr/>
        </p:nvSpPr>
        <p:spPr>
          <a:xfrm>
            <a:off x="1632939" y="9475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pic>
        <p:nvPicPr>
          <p:cNvPr id="852" name="Google Shape;852;p35" title="Chart"/>
          <p:cNvPicPr preferRelativeResize="0"/>
          <p:nvPr/>
        </p:nvPicPr>
        <p:blipFill rotWithShape="1">
          <a:blip r:embed="rId6">
            <a:alphaModFix/>
          </a:blip>
          <a:srcRect b="0" l="0" r="0" t="0"/>
          <a:stretch/>
        </p:blipFill>
        <p:spPr>
          <a:xfrm>
            <a:off x="1726175" y="1417171"/>
            <a:ext cx="7675222" cy="4743930"/>
          </a:xfrm>
          <a:prstGeom prst="rect">
            <a:avLst/>
          </a:prstGeom>
          <a:noFill/>
          <a:ln>
            <a:noFill/>
          </a:ln>
        </p:spPr>
      </p:pic>
    </p:spTree>
  </p:cSld>
  <p:clrMapOvr>
    <a:masterClrMapping/>
  </p:clrMapOvr>
  <p:transition>
    <p:fade/>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36"/>
          <p:cNvSpPr txBox="1"/>
          <p:nvPr>
            <p:ph idx="1" type="body"/>
          </p:nvPr>
        </p:nvSpPr>
        <p:spPr>
          <a:xfrm>
            <a:off x="696685" y="6365625"/>
            <a:ext cx="9243000" cy="36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i="1" lang="ro-RO" sz="900">
                <a:solidFill>
                  <a:srgbClr val="1F1F1F"/>
                </a:solidFill>
                <a:highlight>
                  <a:schemeClr val="lt1"/>
                </a:highlight>
                <a:latin typeface="Verdana"/>
                <a:ea typeface="Verdana"/>
                <a:cs typeface="Verdana"/>
                <a:sym typeface="Verdana"/>
              </a:rPr>
              <a:t>[Q1e_2019.]</a:t>
            </a:r>
            <a:r>
              <a:rPr b="0" i="1" lang="ro-RO" sz="900">
                <a:solidFill>
                  <a:srgbClr val="1F1F1F"/>
                </a:solidFill>
                <a:highlight>
                  <a:schemeClr val="lt1"/>
                </a:highlight>
                <a:latin typeface="Verdana"/>
                <a:ea typeface="Verdana"/>
                <a:cs typeface="Verdana"/>
                <a:sym typeface="Verdana"/>
              </a:rPr>
              <a:t> </a:t>
            </a:r>
            <a:r>
              <a:rPr b="0" i="1" lang="ro-RO" sz="900">
                <a:solidFill>
                  <a:srgbClr val="1F1F1F"/>
                </a:solidFill>
                <a:highlight>
                  <a:schemeClr val="lt1"/>
                </a:highlight>
                <a:latin typeface="Roboto"/>
                <a:ea typeface="Roboto"/>
                <a:cs typeface="Roboto"/>
                <a:sym typeface="Roboto"/>
              </a:rPr>
              <a:t>Vă rugăm să indicați cât de mult sunteți de acord cu următoarele afirmaţii: „Mă simt obosit din cauza cantității de știri din prezent”</a:t>
            </a:r>
            <a:endParaRPr b="0" i="1" sz="900">
              <a:solidFill>
                <a:srgbClr val="000000"/>
              </a:solidFill>
              <a:latin typeface="Roboto"/>
              <a:ea typeface="Roboto"/>
              <a:cs typeface="Roboto"/>
              <a:sym typeface="Roboto"/>
            </a:endParaRPr>
          </a:p>
        </p:txBody>
      </p:sp>
      <p:sp>
        <p:nvSpPr>
          <p:cNvPr id="859" name="Google Shape;859;p36"/>
          <p:cNvSpPr txBox="1"/>
          <p:nvPr>
            <p:ph type="title"/>
          </p:nvPr>
        </p:nvSpPr>
        <p:spPr>
          <a:xfrm>
            <a:off x="839416" y="125055"/>
            <a:ext cx="11811000" cy="466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Oboseal</a:t>
            </a:r>
            <a:r>
              <a:rPr b="1" lang="ro-RO" sz="3800">
                <a:solidFill>
                  <a:schemeClr val="dk1"/>
                </a:solidFill>
                <a:latin typeface="Calibri"/>
                <a:ea typeface="Calibri"/>
                <a:cs typeface="Calibri"/>
                <a:sym typeface="Calibri"/>
              </a:rPr>
              <a:t>ă</a:t>
            </a:r>
            <a:r>
              <a:rPr b="1" lang="ro-RO" sz="4000">
                <a:solidFill>
                  <a:schemeClr val="dk1"/>
                </a:solidFill>
                <a:latin typeface="Calibri"/>
                <a:ea typeface="Calibri"/>
                <a:cs typeface="Calibri"/>
                <a:sym typeface="Calibri"/>
              </a:rPr>
              <a:t> în creștere, la nivel global</a:t>
            </a:r>
            <a:endParaRPr b="1" sz="4000">
              <a:latin typeface="Calibri"/>
              <a:ea typeface="Calibri"/>
              <a:cs typeface="Calibri"/>
              <a:sym typeface="Calibri"/>
            </a:endParaRPr>
          </a:p>
        </p:txBody>
      </p:sp>
      <p:sp>
        <p:nvSpPr>
          <p:cNvPr id="860" name="Google Shape;860;p36"/>
          <p:cNvSpPr txBox="1"/>
          <p:nvPr/>
        </p:nvSpPr>
        <p:spPr>
          <a:xfrm>
            <a:off x="639425" y="1393350"/>
            <a:ext cx="4357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147"/>
              </a:buClr>
              <a:buSzPts val="1800"/>
              <a:buFont typeface="Arial"/>
              <a:buNone/>
            </a:pPr>
            <a:r>
              <a:rPr lang="ro-RO" sz="1100">
                <a:solidFill>
                  <a:srgbClr val="666666"/>
                </a:solidFill>
                <a:latin typeface="Verdana"/>
                <a:ea typeface="Verdana"/>
                <a:cs typeface="Verdana"/>
                <a:sym typeface="Verdana"/>
              </a:rPr>
              <a:t>țări cu </a:t>
            </a:r>
            <a:r>
              <a:rPr lang="ro-RO" sz="1100">
                <a:solidFill>
                  <a:schemeClr val="accent2"/>
                </a:solidFill>
                <a:latin typeface="Verdana"/>
                <a:ea typeface="Verdana"/>
                <a:cs typeface="Verdana"/>
                <a:sym typeface="Verdana"/>
              </a:rPr>
              <a:t>scăderi dramatice </a:t>
            </a:r>
            <a:r>
              <a:rPr lang="ro-RO" sz="1100">
                <a:solidFill>
                  <a:srgbClr val="002147"/>
                </a:solidFill>
                <a:latin typeface="Verdana"/>
                <a:ea typeface="Verdana"/>
                <a:cs typeface="Verdana"/>
                <a:sym typeface="Verdana"/>
              </a:rPr>
              <a:t>|</a:t>
            </a:r>
            <a:r>
              <a:rPr lang="ro-RO" sz="1100">
                <a:solidFill>
                  <a:srgbClr val="666666"/>
                </a:solidFill>
                <a:latin typeface="Verdana"/>
                <a:ea typeface="Verdana"/>
                <a:cs typeface="Verdana"/>
                <a:sym typeface="Verdana"/>
              </a:rPr>
              <a:t> țări cu </a:t>
            </a:r>
            <a:r>
              <a:rPr lang="ro-RO" sz="1100">
                <a:solidFill>
                  <a:schemeClr val="accent3"/>
                </a:solidFill>
                <a:latin typeface="Verdana"/>
                <a:ea typeface="Verdana"/>
                <a:cs typeface="Verdana"/>
                <a:sym typeface="Verdana"/>
              </a:rPr>
              <a:t>scăderi moderate</a:t>
            </a:r>
            <a:endParaRPr i="0" sz="1100" u="none" cap="none" strike="noStrike">
              <a:solidFill>
                <a:schemeClr val="accent3"/>
              </a:solidFill>
              <a:latin typeface="Verdana"/>
              <a:ea typeface="Verdana"/>
              <a:cs typeface="Verdana"/>
              <a:sym typeface="Verdana"/>
            </a:endParaRPr>
          </a:p>
        </p:txBody>
      </p:sp>
      <p:pic>
        <p:nvPicPr>
          <p:cNvPr id="861" name="Google Shape;861;p36"/>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862" name="Google Shape;862;p36"/>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
        <p:nvSpPr>
          <p:cNvPr id="863" name="Google Shape;863;p36"/>
          <p:cNvSpPr txBox="1"/>
          <p:nvPr/>
        </p:nvSpPr>
        <p:spPr>
          <a:xfrm>
            <a:off x="839425" y="1025675"/>
            <a:ext cx="74703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147"/>
              </a:buClr>
              <a:buSzPts val="1800"/>
              <a:buFont typeface="Arial"/>
              <a:buNone/>
            </a:pPr>
            <a:r>
              <a:rPr i="0" lang="ro-RO" sz="1200" u="none" cap="none" strike="noStrike">
                <a:solidFill>
                  <a:srgbClr val="666666"/>
                </a:solidFill>
                <a:latin typeface="Verdana"/>
                <a:ea typeface="Verdana"/>
                <a:cs typeface="Verdana"/>
                <a:sym typeface="Verdana"/>
              </a:rPr>
              <a:t>(%) </a:t>
            </a:r>
            <a:r>
              <a:rPr lang="ro-RO" sz="1200">
                <a:solidFill>
                  <a:srgbClr val="666666"/>
                </a:solidFill>
                <a:latin typeface="Verdana"/>
                <a:ea typeface="Verdana"/>
                <a:cs typeface="Verdana"/>
                <a:sym typeface="Verdana"/>
              </a:rPr>
              <a:t>utilizatorii resimt în continuare oboseală față de știri; comparație </a:t>
            </a:r>
            <a:r>
              <a:rPr b="1" lang="ro-RO" sz="1200">
                <a:solidFill>
                  <a:srgbClr val="666666"/>
                </a:solidFill>
                <a:latin typeface="Verdana"/>
                <a:ea typeface="Verdana"/>
                <a:cs typeface="Verdana"/>
                <a:sym typeface="Verdana"/>
              </a:rPr>
              <a:t>2019 - 2024 </a:t>
            </a:r>
            <a:endParaRPr b="1" i="0" sz="1200" u="none" cap="none" strike="noStrike">
              <a:solidFill>
                <a:srgbClr val="666666"/>
              </a:solidFill>
              <a:latin typeface="Verdana"/>
              <a:ea typeface="Verdana"/>
              <a:cs typeface="Verdana"/>
              <a:sym typeface="Verdana"/>
            </a:endParaRPr>
          </a:p>
        </p:txBody>
      </p:sp>
      <p:sp>
        <p:nvSpPr>
          <p:cNvPr id="864" name="Google Shape;864;p36"/>
          <p:cNvSpPr txBox="1"/>
          <p:nvPr/>
        </p:nvSpPr>
        <p:spPr>
          <a:xfrm>
            <a:off x="5796100" y="1393350"/>
            <a:ext cx="4357800" cy="261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147"/>
              </a:buClr>
              <a:buSzPts val="1800"/>
              <a:buFont typeface="Arial"/>
              <a:buNone/>
            </a:pPr>
            <a:r>
              <a:rPr lang="ro-RO" sz="1100">
                <a:solidFill>
                  <a:srgbClr val="666666"/>
                </a:solidFill>
                <a:latin typeface="Verdana"/>
                <a:ea typeface="Verdana"/>
                <a:cs typeface="Verdana"/>
                <a:sym typeface="Verdana"/>
              </a:rPr>
              <a:t>țări cu </a:t>
            </a:r>
            <a:r>
              <a:rPr lang="ro-RO" sz="1100">
                <a:solidFill>
                  <a:schemeClr val="accent2"/>
                </a:solidFill>
                <a:latin typeface="Verdana"/>
                <a:ea typeface="Verdana"/>
                <a:cs typeface="Verdana"/>
                <a:sym typeface="Verdana"/>
              </a:rPr>
              <a:t>scăderi dramatice </a:t>
            </a:r>
            <a:r>
              <a:rPr lang="ro-RO" sz="1100">
                <a:solidFill>
                  <a:srgbClr val="002147"/>
                </a:solidFill>
                <a:latin typeface="Verdana"/>
                <a:ea typeface="Verdana"/>
                <a:cs typeface="Verdana"/>
                <a:sym typeface="Verdana"/>
              </a:rPr>
              <a:t>|</a:t>
            </a:r>
            <a:r>
              <a:rPr lang="ro-RO" sz="1100">
                <a:solidFill>
                  <a:srgbClr val="666666"/>
                </a:solidFill>
                <a:latin typeface="Verdana"/>
                <a:ea typeface="Verdana"/>
                <a:cs typeface="Verdana"/>
                <a:sym typeface="Verdana"/>
              </a:rPr>
              <a:t> țări cu </a:t>
            </a:r>
            <a:r>
              <a:rPr lang="ro-RO" sz="1100">
                <a:solidFill>
                  <a:schemeClr val="accent3"/>
                </a:solidFill>
                <a:latin typeface="Verdana"/>
                <a:ea typeface="Verdana"/>
                <a:cs typeface="Verdana"/>
                <a:sym typeface="Verdana"/>
              </a:rPr>
              <a:t>scăderi moderate</a:t>
            </a:r>
            <a:endParaRPr i="0" sz="1100" u="none" cap="none" strike="noStrike">
              <a:solidFill>
                <a:schemeClr val="accent3"/>
              </a:solidFill>
              <a:latin typeface="Verdana"/>
              <a:ea typeface="Verdana"/>
              <a:cs typeface="Verdana"/>
              <a:sym typeface="Verdana"/>
            </a:endParaRPr>
          </a:p>
        </p:txBody>
      </p:sp>
      <p:pic>
        <p:nvPicPr>
          <p:cNvPr id="865" name="Google Shape;865;p36"/>
          <p:cNvPicPr preferRelativeResize="0"/>
          <p:nvPr/>
        </p:nvPicPr>
        <p:blipFill rotWithShape="1">
          <a:blip r:embed="rId5">
            <a:alphaModFix/>
          </a:blip>
          <a:srcRect b="0" l="0" r="0" t="0"/>
          <a:stretch/>
        </p:blipFill>
        <p:spPr>
          <a:xfrm>
            <a:off x="1495200" y="2220200"/>
            <a:ext cx="4130844" cy="3429001"/>
          </a:xfrm>
          <a:prstGeom prst="rect">
            <a:avLst/>
          </a:prstGeom>
          <a:noFill/>
          <a:ln>
            <a:noFill/>
          </a:ln>
        </p:spPr>
      </p:pic>
      <p:pic>
        <p:nvPicPr>
          <p:cNvPr id="866" name="Google Shape;866;p36"/>
          <p:cNvPicPr preferRelativeResize="0"/>
          <p:nvPr/>
        </p:nvPicPr>
        <p:blipFill rotWithShape="1">
          <a:blip r:embed="rId6">
            <a:alphaModFix/>
          </a:blip>
          <a:srcRect b="0" l="0" r="0" t="0"/>
          <a:stretch/>
        </p:blipFill>
        <p:spPr>
          <a:xfrm>
            <a:off x="6031477" y="2220200"/>
            <a:ext cx="3385047" cy="2906628"/>
          </a:xfrm>
          <a:prstGeom prst="rect">
            <a:avLst/>
          </a:prstGeom>
          <a:noFill/>
          <a:ln>
            <a:noFill/>
          </a:ln>
        </p:spPr>
      </p:pic>
      <p:cxnSp>
        <p:nvCxnSpPr>
          <p:cNvPr id="867" name="Google Shape;867;p36"/>
          <p:cNvCxnSpPr/>
          <p:nvPr/>
        </p:nvCxnSpPr>
        <p:spPr>
          <a:xfrm>
            <a:off x="5941800" y="2103700"/>
            <a:ext cx="32700" cy="3385500"/>
          </a:xfrm>
          <a:prstGeom prst="straightConnector1">
            <a:avLst/>
          </a:prstGeom>
          <a:noFill/>
          <a:ln cap="flat" cmpd="sng" w="9525">
            <a:solidFill>
              <a:srgbClr val="CACBCE"/>
            </a:solidFill>
            <a:prstDash val="solid"/>
            <a:round/>
            <a:headEnd len="sm" w="sm" type="none"/>
            <a:tailEnd len="sm" w="sm" type="none"/>
          </a:ln>
        </p:spPr>
      </p:cxn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pic>
        <p:nvPicPr>
          <p:cNvPr id="873" name="Google Shape;873;p37"/>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874" name="Google Shape;874;p37"/>
          <p:cNvPicPr preferRelativeResize="0"/>
          <p:nvPr/>
        </p:nvPicPr>
        <p:blipFill rotWithShape="1">
          <a:blip r:embed="rId4">
            <a:alphaModFix/>
          </a:blip>
          <a:srcRect b="0" l="0" r="0" t="0"/>
          <a:stretch/>
        </p:blipFill>
        <p:spPr>
          <a:xfrm>
            <a:off x="10772479" y="106112"/>
            <a:ext cx="1375407" cy="1134792"/>
          </a:xfrm>
          <a:prstGeom prst="rect">
            <a:avLst/>
          </a:prstGeom>
          <a:noFill/>
          <a:ln>
            <a:noFill/>
          </a:ln>
        </p:spPr>
      </p:pic>
      <p:sp>
        <p:nvSpPr>
          <p:cNvPr id="875" name="Google Shape;875;p37"/>
          <p:cNvSpPr txBox="1"/>
          <p:nvPr>
            <p:ph idx="1" type="body"/>
          </p:nvPr>
        </p:nvSpPr>
        <p:spPr>
          <a:xfrm>
            <a:off x="644175" y="6416100"/>
            <a:ext cx="9595500" cy="296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800"/>
              <a:buNone/>
            </a:pPr>
            <a:r>
              <a:rPr i="1" lang="ro-RO" sz="900">
                <a:solidFill>
                  <a:srgbClr val="1F1F1F"/>
                </a:solidFill>
                <a:highlight>
                  <a:srgbClr val="FFFFFF"/>
                </a:highlight>
                <a:latin typeface="Verdana"/>
                <a:ea typeface="Verdana"/>
                <a:cs typeface="Verdana"/>
                <a:sym typeface="Verdana"/>
              </a:rPr>
              <a:t>[Q1e_2019.]</a:t>
            </a:r>
            <a:r>
              <a:rPr b="0" i="1" lang="ro-RO" sz="900">
                <a:solidFill>
                  <a:srgbClr val="1F1F1F"/>
                </a:solidFill>
                <a:highlight>
                  <a:srgbClr val="FFFFFF"/>
                </a:highlight>
                <a:latin typeface="Verdana"/>
                <a:ea typeface="Verdana"/>
                <a:cs typeface="Verdana"/>
                <a:sym typeface="Verdana"/>
              </a:rPr>
              <a:t> </a:t>
            </a:r>
            <a:r>
              <a:rPr b="0" i="1" lang="ro-RO" sz="900">
                <a:solidFill>
                  <a:srgbClr val="1F1F1F"/>
                </a:solidFill>
                <a:highlight>
                  <a:srgbClr val="FFFFFF"/>
                </a:highlight>
                <a:latin typeface="Roboto"/>
                <a:ea typeface="Roboto"/>
                <a:cs typeface="Roboto"/>
                <a:sym typeface="Roboto"/>
              </a:rPr>
              <a:t>Vă rugăm să indicați cât de mult sunteți de acord cu următoarele afirmaţii: „Mă simt obosit din cauza cantității de știri din prezent”</a:t>
            </a:r>
            <a:endParaRPr i="1">
              <a:solidFill>
                <a:srgbClr val="000000"/>
              </a:solidFill>
              <a:latin typeface="Tahoma"/>
              <a:ea typeface="Tahoma"/>
              <a:cs typeface="Tahoma"/>
              <a:sym typeface="Tahoma"/>
            </a:endParaRPr>
          </a:p>
        </p:txBody>
      </p:sp>
      <p:pic>
        <p:nvPicPr>
          <p:cNvPr id="876" name="Google Shape;876;p37" title="Chart"/>
          <p:cNvPicPr preferRelativeResize="0"/>
          <p:nvPr/>
        </p:nvPicPr>
        <p:blipFill rotWithShape="1">
          <a:blip r:embed="rId5">
            <a:alphaModFix/>
          </a:blip>
          <a:srcRect b="0" l="0" r="0" t="0"/>
          <a:stretch/>
        </p:blipFill>
        <p:spPr>
          <a:xfrm>
            <a:off x="1368125" y="1672663"/>
            <a:ext cx="7081549" cy="4056525"/>
          </a:xfrm>
          <a:prstGeom prst="rect">
            <a:avLst/>
          </a:prstGeom>
          <a:noFill/>
          <a:ln>
            <a:noFill/>
          </a:ln>
        </p:spPr>
      </p:pic>
      <p:sp>
        <p:nvSpPr>
          <p:cNvPr id="877" name="Google Shape;877;p37"/>
          <p:cNvSpPr/>
          <p:nvPr/>
        </p:nvSpPr>
        <p:spPr>
          <a:xfrm>
            <a:off x="9348050" y="2598963"/>
            <a:ext cx="2667000" cy="2517000"/>
          </a:xfrm>
          <a:prstGeom prst="ellipse">
            <a:avLst/>
          </a:prstGeom>
          <a:solidFill>
            <a:schemeClr val="lt2"/>
          </a:solidFill>
          <a:ln cap="flat" cmpd="sng" w="1143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78" name="Google Shape;878;p37"/>
          <p:cNvSpPr txBox="1"/>
          <p:nvPr/>
        </p:nvSpPr>
        <p:spPr>
          <a:xfrm>
            <a:off x="9727500" y="2826550"/>
            <a:ext cx="2221200" cy="1847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chemeClr val="dk1"/>
              </a:buClr>
              <a:buSzPts val="1600"/>
              <a:buFont typeface="Calibri"/>
              <a:buNone/>
            </a:pPr>
            <a:r>
              <a:rPr b="1" i="0" lang="ro-RO" sz="1600" u="none" cap="none" strike="noStrike">
                <a:solidFill>
                  <a:schemeClr val="dk1"/>
                </a:solidFill>
                <a:latin typeface="Calibri"/>
                <a:ea typeface="Calibri"/>
                <a:cs typeface="Calibri"/>
                <a:sym typeface="Calibri"/>
              </a:rPr>
              <a:t>procente cumulate: </a:t>
            </a:r>
            <a:endParaRPr b="1" i="0" sz="1600" u="none" cap="none" strike="noStrike">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ro-RO" sz="1600">
                <a:solidFill>
                  <a:schemeClr val="dk1"/>
                </a:solidFill>
                <a:latin typeface="Calibri"/>
                <a:ea typeface="Calibri"/>
                <a:cs typeface="Calibri"/>
                <a:sym typeface="Calibri"/>
              </a:rPr>
              <a:t>acord / acord puternic</a:t>
            </a:r>
            <a:endParaRPr sz="1600">
              <a:solidFill>
                <a:schemeClr val="dk1"/>
              </a:solidFill>
              <a:latin typeface="Calibri"/>
              <a:ea typeface="Calibri"/>
              <a:cs typeface="Calibri"/>
              <a:sym typeface="Calibri"/>
            </a:endParaRPr>
          </a:p>
          <a:p>
            <a:pPr indent="0" lvl="0" marL="457200" marR="0" rtl="0" algn="l">
              <a:lnSpc>
                <a:spcPct val="115000"/>
              </a:lnSpc>
              <a:spcBef>
                <a:spcPts val="0"/>
              </a:spcBef>
              <a:spcAft>
                <a:spcPts val="0"/>
              </a:spcAft>
              <a:buClr>
                <a:schemeClr val="dk1"/>
              </a:buClr>
              <a:buSzPts val="1600"/>
              <a:buFont typeface="Calibri"/>
              <a:buNone/>
            </a:pPr>
            <a:r>
              <a:rPr lang="ro-RO" sz="1600">
                <a:solidFill>
                  <a:schemeClr val="dk1"/>
                </a:solidFill>
                <a:latin typeface="Calibri"/>
                <a:ea typeface="Calibri"/>
                <a:cs typeface="Calibri"/>
                <a:sym typeface="Calibri"/>
              </a:rPr>
              <a:t>vs</a:t>
            </a:r>
            <a:endParaRPr sz="1600">
              <a:solidFill>
                <a:schemeClr val="dk1"/>
              </a:solidFill>
              <a:latin typeface="Calibri"/>
              <a:ea typeface="Calibri"/>
              <a:cs typeface="Calibri"/>
              <a:sym typeface="Calibri"/>
            </a:endParaRPr>
          </a:p>
          <a:p>
            <a:pPr indent="-330200" lvl="0" marL="457200" marR="0" rtl="0" algn="l">
              <a:lnSpc>
                <a:spcPct val="115000"/>
              </a:lnSpc>
              <a:spcBef>
                <a:spcPts val="0"/>
              </a:spcBef>
              <a:spcAft>
                <a:spcPts val="0"/>
              </a:spcAft>
              <a:buClr>
                <a:schemeClr val="dk1"/>
              </a:buClr>
              <a:buSzPts val="1600"/>
              <a:buFont typeface="Calibri"/>
              <a:buChar char="❏"/>
            </a:pPr>
            <a:r>
              <a:rPr lang="ro-RO" sz="1600">
                <a:solidFill>
                  <a:schemeClr val="dk1"/>
                </a:solidFill>
                <a:latin typeface="Calibri"/>
                <a:ea typeface="Calibri"/>
                <a:cs typeface="Calibri"/>
                <a:sym typeface="Calibri"/>
              </a:rPr>
              <a:t>dezacord / dezacord puternic</a:t>
            </a:r>
            <a:endParaRPr b="0" i="0" sz="1600" u="none" cap="none" strike="noStrike">
              <a:solidFill>
                <a:schemeClr val="dk1"/>
              </a:solidFill>
              <a:latin typeface="Calibri"/>
              <a:ea typeface="Calibri"/>
              <a:cs typeface="Calibri"/>
              <a:sym typeface="Calibri"/>
            </a:endParaRPr>
          </a:p>
        </p:txBody>
      </p:sp>
      <p:sp>
        <p:nvSpPr>
          <p:cNvPr id="879" name="Google Shape;879;p37"/>
          <p:cNvSpPr txBox="1"/>
          <p:nvPr>
            <p:ph type="title"/>
          </p:nvPr>
        </p:nvSpPr>
        <p:spPr>
          <a:xfrm>
            <a:off x="1409100" y="134175"/>
            <a:ext cx="9373800" cy="658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solidFill>
                  <a:schemeClr val="dk1"/>
                </a:solidFill>
                <a:latin typeface="Calibri"/>
                <a:ea typeface="Calibri"/>
                <a:cs typeface="Calibri"/>
                <a:sym typeface="Calibri"/>
              </a:rPr>
              <a:t>Oboseala față de știri</a:t>
            </a:r>
            <a:endParaRPr b="1" sz="4000">
              <a:solidFill>
                <a:schemeClr val="dk1"/>
              </a:solidFill>
              <a:latin typeface="Calibri"/>
              <a:ea typeface="Calibri"/>
              <a:cs typeface="Calibri"/>
              <a:sym typeface="Calibri"/>
            </a:endParaRPr>
          </a:p>
        </p:txBody>
      </p:sp>
      <p:pic>
        <p:nvPicPr>
          <p:cNvPr id="880" name="Google Shape;880;p37"/>
          <p:cNvPicPr preferRelativeResize="0"/>
          <p:nvPr/>
        </p:nvPicPr>
        <p:blipFill rotWithShape="1">
          <a:blip r:embed="rId6">
            <a:alphaModFix/>
          </a:blip>
          <a:srcRect b="0" l="0" r="0" t="0"/>
          <a:stretch/>
        </p:blipFill>
        <p:spPr>
          <a:xfrm>
            <a:off x="80114" y="106104"/>
            <a:ext cx="720000" cy="720000"/>
          </a:xfrm>
          <a:prstGeom prst="rect">
            <a:avLst/>
          </a:prstGeom>
          <a:noFill/>
          <a:ln>
            <a:noFill/>
          </a:ln>
        </p:spPr>
      </p:pic>
      <p:sp>
        <p:nvSpPr>
          <p:cNvPr id="881" name="Google Shape;881;p37"/>
          <p:cNvSpPr txBox="1"/>
          <p:nvPr/>
        </p:nvSpPr>
        <p:spPr>
          <a:xfrm>
            <a:off x="1480539" y="795196"/>
            <a:ext cx="24276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ro-RO" sz="1800" u="none" cap="none" strike="noStrike">
                <a:solidFill>
                  <a:schemeClr val="dk1"/>
                </a:solidFill>
                <a:latin typeface="Arial"/>
                <a:ea typeface="Arial"/>
                <a:cs typeface="Arial"/>
                <a:sym typeface="Arial"/>
              </a:rPr>
              <a:t>Eșantionul românesc</a:t>
            </a:r>
            <a:endParaRPr b="0" i="0" sz="1400" u="none" cap="none" strike="noStrike">
              <a:solidFill>
                <a:srgbClr val="000000"/>
              </a:solidFill>
              <a:latin typeface="Arial"/>
              <a:ea typeface="Arial"/>
              <a:cs typeface="Arial"/>
              <a:sym typeface="Arial"/>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pic>
        <p:nvPicPr>
          <p:cNvPr id="887" name="Google Shape;887;p38"/>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888" name="Google Shape;888;p38"/>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889" name="Google Shape;889;p38"/>
          <p:cNvSpPr txBox="1"/>
          <p:nvPr>
            <p:ph type="title"/>
          </p:nvPr>
        </p:nvSpPr>
        <p:spPr>
          <a:xfrm>
            <a:off x="468086" y="1229458"/>
            <a:ext cx="8329500" cy="18735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România:</a:t>
            </a:r>
            <a:br>
              <a:rPr b="1" lang="ro-RO" sz="7200">
                <a:latin typeface="Arial"/>
                <a:ea typeface="Arial"/>
                <a:cs typeface="Arial"/>
                <a:sym typeface="Arial"/>
              </a:rPr>
            </a:br>
            <a:r>
              <a:rPr b="1" lang="ro-RO" sz="7200">
                <a:latin typeface="Arial"/>
                <a:ea typeface="Arial"/>
                <a:cs typeface="Arial"/>
                <a:sym typeface="Arial"/>
              </a:rPr>
              <a:t>Încrederea în presă</a:t>
            </a:r>
            <a:endParaRPr b="1" sz="7200"/>
          </a:p>
        </p:txBody>
      </p:sp>
      <p:pic>
        <p:nvPicPr>
          <p:cNvPr id="890" name="Google Shape;890;p38"/>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891" name="Google Shape;891;p38"/>
          <p:cNvSpPr txBox="1"/>
          <p:nvPr/>
        </p:nvSpPr>
        <p:spPr>
          <a:xfrm>
            <a:off x="468085" y="3149374"/>
            <a:ext cx="70647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Antonia Matei</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39"/>
          <p:cNvSpPr txBox="1"/>
          <p:nvPr>
            <p:ph type="title"/>
          </p:nvPr>
        </p:nvSpPr>
        <p:spPr>
          <a:xfrm>
            <a:off x="2506614" y="124619"/>
            <a:ext cx="7865087"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latin typeface="Calibri"/>
                <a:ea typeface="Calibri"/>
                <a:cs typeface="Calibri"/>
                <a:sym typeface="Calibri"/>
              </a:rPr>
              <a:t>Încrederea în presă 2020 - 2024</a:t>
            </a:r>
            <a:endParaRPr b="1" sz="4000">
              <a:latin typeface="Calibri"/>
              <a:ea typeface="Calibri"/>
              <a:cs typeface="Calibri"/>
              <a:sym typeface="Calibri"/>
            </a:endParaRPr>
          </a:p>
        </p:txBody>
      </p:sp>
      <p:sp>
        <p:nvSpPr>
          <p:cNvPr id="897" name="Google Shape;897;p39"/>
          <p:cNvSpPr txBox="1"/>
          <p:nvPr>
            <p:ph idx="1" type="body"/>
          </p:nvPr>
        </p:nvSpPr>
        <p:spPr>
          <a:xfrm>
            <a:off x="524507" y="843204"/>
            <a:ext cx="9712817" cy="716336"/>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p:txBody>
      </p:sp>
      <p:pic>
        <p:nvPicPr>
          <p:cNvPr id="898" name="Google Shape;898;p39"/>
          <p:cNvPicPr preferRelativeResize="0"/>
          <p:nvPr/>
        </p:nvPicPr>
        <p:blipFill rotWithShape="1">
          <a:blip r:embed="rId3">
            <a:alphaModFix/>
          </a:blip>
          <a:srcRect b="0" l="0" r="0" t="0"/>
          <a:stretch/>
        </p:blipFill>
        <p:spPr>
          <a:xfrm>
            <a:off x="10965701" y="5729681"/>
            <a:ext cx="1188000" cy="246599"/>
          </a:xfrm>
          <a:prstGeom prst="rect">
            <a:avLst/>
          </a:prstGeom>
          <a:noFill/>
          <a:ln>
            <a:noFill/>
          </a:ln>
        </p:spPr>
      </p:pic>
      <p:pic>
        <p:nvPicPr>
          <p:cNvPr id="899" name="Google Shape;899;p39"/>
          <p:cNvPicPr preferRelativeResize="0"/>
          <p:nvPr/>
        </p:nvPicPr>
        <p:blipFill rotWithShape="1">
          <a:blip r:embed="rId4">
            <a:alphaModFix/>
          </a:blip>
          <a:srcRect b="0" l="0" r="0" t="0"/>
          <a:stretch/>
        </p:blipFill>
        <p:spPr>
          <a:xfrm>
            <a:off x="10965701" y="182728"/>
            <a:ext cx="868224" cy="716336"/>
          </a:xfrm>
          <a:prstGeom prst="rect">
            <a:avLst/>
          </a:prstGeom>
          <a:noFill/>
          <a:ln>
            <a:noFill/>
          </a:ln>
        </p:spPr>
      </p:pic>
      <p:pic>
        <p:nvPicPr>
          <p:cNvPr descr="Image result for romania flag circle" id="900" name="Google Shape;900;p39"/>
          <p:cNvPicPr preferRelativeResize="0"/>
          <p:nvPr/>
        </p:nvPicPr>
        <p:blipFill rotWithShape="1">
          <a:blip r:embed="rId5">
            <a:alphaModFix/>
          </a:blip>
          <a:srcRect b="0" l="0" r="0" t="0"/>
          <a:stretch/>
        </p:blipFill>
        <p:spPr>
          <a:xfrm>
            <a:off x="362079" y="165324"/>
            <a:ext cx="893903" cy="893903"/>
          </a:xfrm>
          <a:prstGeom prst="rect">
            <a:avLst/>
          </a:prstGeom>
          <a:noFill/>
          <a:ln>
            <a:noFill/>
          </a:ln>
        </p:spPr>
      </p:pic>
      <p:sp>
        <p:nvSpPr>
          <p:cNvPr id="901" name="Google Shape;901;p39"/>
          <p:cNvSpPr txBox="1"/>
          <p:nvPr/>
        </p:nvSpPr>
        <p:spPr>
          <a:xfrm>
            <a:off x="3048000" y="6424820"/>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ro-RO" sz="1800" u="none" cap="none" strike="noStrike">
                <a:solidFill>
                  <a:schemeClr val="dk2"/>
                </a:solidFill>
                <a:latin typeface="Calibri"/>
                <a:ea typeface="Calibri"/>
                <a:cs typeface="Calibri"/>
                <a:sym typeface="Calibri"/>
              </a:rPr>
              <a:t>Baza – tot eșantionul românesc, 2020, 2021, 2022, 2023, 2024</a:t>
            </a:r>
            <a:endParaRPr/>
          </a:p>
        </p:txBody>
      </p:sp>
      <p:graphicFrame>
        <p:nvGraphicFramePr>
          <p:cNvPr id="902" name="Google Shape;902;p39"/>
          <p:cNvGraphicFramePr/>
          <p:nvPr/>
        </p:nvGraphicFramePr>
        <p:xfrm>
          <a:off x="692811" y="1007243"/>
          <a:ext cx="10375240" cy="4934585"/>
        </p:xfrm>
        <a:graphic>
          <a:graphicData uri="http://schemas.openxmlformats.org/drawingml/2006/chart">
            <c:chart r:id="rId6"/>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4"/>
          <p:cNvSpPr txBox="1"/>
          <p:nvPr>
            <p:ph type="title"/>
          </p:nvPr>
        </p:nvSpPr>
        <p:spPr>
          <a:xfrm>
            <a:off x="308708" y="49143"/>
            <a:ext cx="10160000" cy="629367"/>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Clr>
                <a:srgbClr val="003472"/>
              </a:buClr>
              <a:buSzPct val="100000"/>
              <a:buFont typeface="Calibri"/>
              <a:buNone/>
            </a:pPr>
            <a:r>
              <a:rPr b="1" lang="ro-RO" sz="4000">
                <a:solidFill>
                  <a:srgbClr val="003472"/>
                </a:solidFill>
                <a:latin typeface="Calibri"/>
                <a:ea typeface="Calibri"/>
                <a:cs typeface="Calibri"/>
                <a:sym typeface="Calibri"/>
              </a:rPr>
              <a:t>Metodologie</a:t>
            </a:r>
            <a:endParaRPr b="1" sz="4000">
              <a:solidFill>
                <a:srgbClr val="003472"/>
              </a:solidFill>
              <a:latin typeface="Calibri"/>
              <a:ea typeface="Calibri"/>
              <a:cs typeface="Calibri"/>
              <a:sym typeface="Calibri"/>
            </a:endParaRPr>
          </a:p>
        </p:txBody>
      </p:sp>
      <p:sp>
        <p:nvSpPr>
          <p:cNvPr id="408" name="Google Shape;408;p4"/>
          <p:cNvSpPr txBox="1"/>
          <p:nvPr/>
        </p:nvSpPr>
        <p:spPr>
          <a:xfrm>
            <a:off x="307288" y="559865"/>
            <a:ext cx="11329259" cy="350635"/>
          </a:xfrm>
          <a:prstGeom prst="rect">
            <a:avLst/>
          </a:prstGeom>
          <a:noFill/>
          <a:ln>
            <a:noFill/>
          </a:ln>
        </p:spPr>
        <p:txBody>
          <a:bodyPr anchorCtr="0" anchor="t" bIns="60950" lIns="121900" spcFirstLastPara="1" rIns="121900" wrap="square" tIns="60950">
            <a:noAutofit/>
          </a:bodyPr>
          <a:lstStyle/>
          <a:p>
            <a:pPr indent="0" lvl="0" marL="0" marR="0" rtl="0" algn="l">
              <a:lnSpc>
                <a:spcPct val="110000"/>
              </a:lnSpc>
              <a:spcBef>
                <a:spcPts val="0"/>
              </a:spcBef>
              <a:spcAft>
                <a:spcPts val="0"/>
              </a:spcAft>
              <a:buClr>
                <a:srgbClr val="18101B"/>
              </a:buClr>
              <a:buSzPts val="1400"/>
              <a:buFont typeface="Arial"/>
              <a:buNone/>
            </a:pPr>
            <a:r>
              <a:rPr b="1" i="0" lang="ro-RO" sz="1400">
                <a:solidFill>
                  <a:srgbClr val="18101B"/>
                </a:solidFill>
                <a:latin typeface="Calibri"/>
                <a:ea typeface="Calibri"/>
                <a:cs typeface="Calibri"/>
                <a:sym typeface="Calibri"/>
              </a:rPr>
              <a:t>Cercetare online: ianuarie / februarie 2024</a:t>
            </a:r>
            <a:endParaRPr b="1" i="0" sz="1400">
              <a:solidFill>
                <a:srgbClr val="18101B"/>
              </a:solidFill>
              <a:latin typeface="Calibri"/>
              <a:ea typeface="Calibri"/>
              <a:cs typeface="Calibri"/>
              <a:sym typeface="Calibri"/>
            </a:endParaRPr>
          </a:p>
        </p:txBody>
      </p:sp>
      <p:sp>
        <p:nvSpPr>
          <p:cNvPr id="409" name="Google Shape;409;p4"/>
          <p:cNvSpPr/>
          <p:nvPr/>
        </p:nvSpPr>
        <p:spPr>
          <a:xfrm>
            <a:off x="10468708" y="2435151"/>
            <a:ext cx="1635161" cy="800215"/>
          </a:xfrm>
          <a:prstGeom prst="rect">
            <a:avLst/>
          </a:prstGeom>
          <a:noFill/>
          <a:ln>
            <a:noFill/>
          </a:ln>
        </p:spPr>
        <p:txBody>
          <a:bodyPr anchorCtr="0" anchor="t" bIns="60950" lIns="121900" spcFirstLastPara="1" rIns="121900" wrap="square" tIns="60950">
            <a:spAutoFit/>
          </a:bodyPr>
          <a:lstStyle/>
          <a:p>
            <a:pPr indent="0" lvl="0" marL="0" marR="0" rtl="0" algn="l">
              <a:spcBef>
                <a:spcPts val="0"/>
              </a:spcBef>
              <a:spcAft>
                <a:spcPts val="0"/>
              </a:spcAft>
              <a:buNone/>
            </a:pPr>
            <a:r>
              <a:rPr lang="ro-RO" sz="1100">
                <a:solidFill>
                  <a:srgbClr val="001023"/>
                </a:solidFill>
                <a:latin typeface="Calibri"/>
                <a:ea typeface="Calibri"/>
                <a:cs typeface="Calibri"/>
                <a:sym typeface="Calibri"/>
              </a:rPr>
              <a:t>* eșantion reprezentativ pentru populația tânără, vorbitoare de engleză</a:t>
            </a:r>
            <a:endParaRPr/>
          </a:p>
          <a:p>
            <a:pPr indent="0" lvl="0" marL="0" marR="0" rtl="0" algn="l">
              <a:spcBef>
                <a:spcPts val="0"/>
              </a:spcBef>
              <a:spcAft>
                <a:spcPts val="0"/>
              </a:spcAft>
              <a:buNone/>
            </a:pPr>
            <a:r>
              <a:rPr lang="ro-RO" sz="1100">
                <a:solidFill>
                  <a:schemeClr val="dk1"/>
                </a:solidFill>
                <a:latin typeface="Calibri"/>
                <a:ea typeface="Calibri"/>
                <a:cs typeface="Calibri"/>
                <a:sym typeface="Calibri"/>
              </a:rPr>
              <a:t>% - Internet World Stats</a:t>
            </a:r>
            <a:endParaRPr sz="1100">
              <a:solidFill>
                <a:schemeClr val="dk1"/>
              </a:solidFill>
              <a:latin typeface="Calibri"/>
              <a:ea typeface="Calibri"/>
              <a:cs typeface="Calibri"/>
              <a:sym typeface="Calibri"/>
            </a:endParaRPr>
          </a:p>
        </p:txBody>
      </p:sp>
      <p:graphicFrame>
        <p:nvGraphicFramePr>
          <p:cNvPr id="410" name="Google Shape;410;p4"/>
          <p:cNvGraphicFramePr/>
          <p:nvPr/>
        </p:nvGraphicFramePr>
        <p:xfrm>
          <a:off x="307288" y="959985"/>
          <a:ext cx="3000000" cy="3000000"/>
        </p:xfrm>
        <a:graphic>
          <a:graphicData uri="http://schemas.openxmlformats.org/drawingml/2006/table">
            <a:tbl>
              <a:tblPr bandRow="1" firstRow="1">
                <a:noFill/>
                <a:tableStyleId>{06E930E4-8DC9-4BA4-BFB2-0911BA7C615C}</a:tableStyleId>
              </a:tblPr>
              <a:tblGrid>
                <a:gridCol w="1077075"/>
                <a:gridCol w="1340700"/>
                <a:gridCol w="969100"/>
                <a:gridCol w="1016675"/>
                <a:gridCol w="1340700"/>
                <a:gridCol w="970100"/>
                <a:gridCol w="941350"/>
                <a:gridCol w="95125"/>
                <a:gridCol w="1245575"/>
                <a:gridCol w="970100"/>
              </a:tblGrid>
              <a:tr h="487475">
                <a:tc>
                  <a:txBody>
                    <a:bodyPr/>
                    <a:lstStyle/>
                    <a:p>
                      <a:pPr indent="0" lvl="0" marL="0" marR="0" rtl="0" algn="ctr">
                        <a:lnSpc>
                          <a:spcPct val="115000"/>
                        </a:lnSpc>
                        <a:spcBef>
                          <a:spcPts val="0"/>
                        </a:spcBef>
                        <a:spcAft>
                          <a:spcPts val="0"/>
                        </a:spcAft>
                        <a:buNone/>
                      </a:pPr>
                      <a:r>
                        <a:rPr lang="ro-RO" sz="1800" u="none" cap="none" strike="noStrike"/>
                        <a:t>Piață</a:t>
                      </a:r>
                      <a:endParaRPr sz="18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None/>
                      </a:pPr>
                      <a:r>
                        <a:rPr lang="ro-RO" sz="1300" u="none" cap="none" strike="noStrike"/>
                        <a:t>Mărimea eșantionului</a:t>
                      </a:r>
                      <a:endParaRPr sz="13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None/>
                      </a:pPr>
                      <a:r>
                        <a:rPr lang="ro-RO" sz="1300" u="none" cap="none" strike="noStrike"/>
                        <a:t>Acces la internet</a:t>
                      </a:r>
                      <a:endParaRPr sz="13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None/>
                      </a:pPr>
                      <a:r>
                        <a:rPr lang="ro-RO" sz="1800" u="none" cap="none" strike="noStrike"/>
                        <a:t>Piață</a:t>
                      </a:r>
                      <a:endParaRPr sz="18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None/>
                      </a:pPr>
                      <a:r>
                        <a:rPr lang="ro-RO" sz="1300" u="none" cap="none" strike="noStrike"/>
                        <a:t>Mărimea eșantionului</a:t>
                      </a:r>
                      <a:endParaRPr sz="13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None/>
                      </a:pPr>
                      <a:r>
                        <a:rPr lang="ro-RO" sz="1300" u="none" cap="none" strike="noStrike"/>
                        <a:t>Acces la internet</a:t>
                      </a:r>
                      <a:endParaRPr sz="1300" u="none" cap="none" strike="noStrike">
                        <a:latin typeface="Calibri"/>
                        <a:ea typeface="Calibri"/>
                        <a:cs typeface="Calibri"/>
                        <a:sym typeface="Calibri"/>
                      </a:endParaRPr>
                    </a:p>
                  </a:txBody>
                  <a:tcPr marT="18125" marB="18125" marR="44200" marL="37775" anchor="ctr"/>
                </a:tc>
                <a:tc>
                  <a:txBody>
                    <a:bodyPr/>
                    <a:lstStyle/>
                    <a:p>
                      <a:pPr indent="0" lvl="0" marL="0" marR="0" rtl="0" algn="ctr">
                        <a:lnSpc>
                          <a:spcPct val="115000"/>
                        </a:lnSpc>
                        <a:spcBef>
                          <a:spcPts val="0"/>
                        </a:spcBef>
                        <a:spcAft>
                          <a:spcPts val="0"/>
                        </a:spcAft>
                        <a:buClr>
                          <a:schemeClr val="dk1"/>
                        </a:buClr>
                        <a:buSzPts val="1800"/>
                        <a:buFont typeface="Calibri"/>
                        <a:buNone/>
                      </a:pPr>
                      <a:r>
                        <a:rPr lang="ro-RO" sz="1800" u="none" cap="none" strike="noStrike"/>
                        <a:t>Piață</a:t>
                      </a:r>
                      <a:endParaRPr sz="1800" u="none" cap="none" strike="noStrike">
                        <a:latin typeface="Calibri"/>
                        <a:ea typeface="Calibri"/>
                        <a:cs typeface="Calibri"/>
                        <a:sym typeface="Calibri"/>
                      </a:endParaRPr>
                    </a:p>
                  </a:txBody>
                  <a:tcPr marT="18125" marB="18125" marR="44200" marL="37775" anchor="ctr"/>
                </a:tc>
                <a:tc gridSpan="2">
                  <a:txBody>
                    <a:bodyPr/>
                    <a:lstStyle/>
                    <a:p>
                      <a:pPr indent="0" lvl="0" marL="0" marR="0" rtl="0" algn="ctr">
                        <a:lnSpc>
                          <a:spcPct val="115000"/>
                        </a:lnSpc>
                        <a:spcBef>
                          <a:spcPts val="0"/>
                        </a:spcBef>
                        <a:spcAft>
                          <a:spcPts val="0"/>
                        </a:spcAft>
                        <a:buNone/>
                      </a:pPr>
                      <a:r>
                        <a:rPr lang="ro-RO" sz="1300" u="none" cap="none" strike="noStrike"/>
                        <a:t>Mărimea eșantionului</a:t>
                      </a:r>
                      <a:endParaRPr sz="1300" u="none" cap="none" strike="noStrike">
                        <a:latin typeface="Calibri"/>
                        <a:ea typeface="Calibri"/>
                        <a:cs typeface="Calibri"/>
                        <a:sym typeface="Calibri"/>
                      </a:endParaRPr>
                    </a:p>
                  </a:txBody>
                  <a:tcPr marT="18125" marB="18125" marR="44200" marL="37775" anchor="ctr"/>
                </a:tc>
                <a:tc hMerge="1"/>
                <a:tc>
                  <a:txBody>
                    <a:bodyPr/>
                    <a:lstStyle/>
                    <a:p>
                      <a:pPr indent="0" lvl="0" marL="0" marR="0" rtl="0" algn="ctr">
                        <a:lnSpc>
                          <a:spcPct val="115000"/>
                        </a:lnSpc>
                        <a:spcBef>
                          <a:spcPts val="0"/>
                        </a:spcBef>
                        <a:spcAft>
                          <a:spcPts val="0"/>
                        </a:spcAft>
                        <a:buNone/>
                      </a:pPr>
                      <a:r>
                        <a:rPr lang="ro-RO" sz="1300" u="none" cap="none" strike="noStrike"/>
                        <a:t>Acces la internet</a:t>
                      </a:r>
                      <a:endParaRPr sz="1300" u="none" cap="none" strike="noStrike">
                        <a:latin typeface="Calibri"/>
                        <a:ea typeface="Calibri"/>
                        <a:cs typeface="Calibri"/>
                        <a:sym typeface="Calibri"/>
                      </a:endParaRPr>
                    </a:p>
                  </a:txBody>
                  <a:tcPr marT="18125" marB="18125" marR="44200" marL="37775" anchor="ctr"/>
                </a:tc>
              </a:tr>
              <a:tr h="296125">
                <a:tc gridSpan="3">
                  <a:txBody>
                    <a:bodyPr/>
                    <a:lstStyle/>
                    <a:p>
                      <a:pPr indent="0" lvl="0" marL="0" marR="0" rtl="0" algn="ctr">
                        <a:lnSpc>
                          <a:spcPct val="115000"/>
                        </a:lnSpc>
                        <a:spcBef>
                          <a:spcPts val="0"/>
                        </a:spcBef>
                        <a:spcAft>
                          <a:spcPts val="0"/>
                        </a:spcAft>
                        <a:buNone/>
                      </a:pPr>
                      <a:r>
                        <a:rPr lang="ro-RO" sz="1800" u="none" cap="none" strike="noStrike"/>
                        <a:t>EUROPA</a:t>
                      </a:r>
                      <a:endParaRPr sz="1800" u="none" cap="none" strike="noStrike">
                        <a:latin typeface="Calibri"/>
                        <a:ea typeface="Calibri"/>
                        <a:cs typeface="Calibri"/>
                        <a:sym typeface="Calibri"/>
                      </a:endParaRPr>
                    </a:p>
                  </a:txBody>
                  <a:tcPr marT="3775" marB="0" marR="4900" marL="4900" anchor="ctr"/>
                </a:tc>
                <a:tc hMerge="1"/>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Polonia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2000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c gridSpan="4">
                  <a:txBody>
                    <a:bodyPr/>
                    <a:lstStyle/>
                    <a:p>
                      <a:pPr indent="0" lvl="0" marL="0" marR="0" rtl="0" algn="ctr">
                        <a:lnSpc>
                          <a:spcPct val="115000"/>
                        </a:lnSpc>
                        <a:spcBef>
                          <a:spcPts val="0"/>
                        </a:spcBef>
                        <a:spcAft>
                          <a:spcPts val="0"/>
                        </a:spcAft>
                        <a:buNone/>
                      </a:pPr>
                      <a:r>
                        <a:rPr lang="ro-RO" sz="1800" u="none" cap="none" strike="noStrike"/>
                        <a:t>ASIA PACIFIC</a:t>
                      </a:r>
                      <a:endParaRPr sz="1800" u="none" cap="none" strike="noStrike">
                        <a:latin typeface="Calibri"/>
                        <a:ea typeface="Calibri"/>
                        <a:cs typeface="Calibri"/>
                        <a:sym typeface="Calibri"/>
                      </a:endParaRPr>
                    </a:p>
                  </a:txBody>
                  <a:tcPr marT="3775" marB="0" marR="4900" marL="4900" anchor="ctr"/>
                </a:tc>
                <a:tc hMerge="1"/>
                <a:tc hMerge="1"/>
                <a:tc hMerge="1"/>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Austria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88%</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Portugalia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88%</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Australia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2003</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90%</a:t>
                      </a:r>
                      <a:endParaRPr sz="1300" u="none" cap="none" strike="noStrike">
                        <a:solidFill>
                          <a:schemeClr val="dk1"/>
                        </a:solidFill>
                        <a:latin typeface="Calibri"/>
                        <a:ea typeface="Calibri"/>
                        <a:cs typeface="Calibri"/>
                        <a:sym typeface="Calibri"/>
                      </a:endParaRPr>
                    </a:p>
                  </a:txBody>
                  <a:tcPr marT="18125" marB="18125" marR="47975" marL="47975" anchor="ctr"/>
                </a:tc>
              </a:tr>
              <a:tr h="452450">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Belgia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2050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b="1" lang="ro-RO" sz="1600" u="none" cap="none" strike="noStrike">
                          <a:solidFill>
                            <a:schemeClr val="dk1"/>
                          </a:solidFill>
                        </a:rPr>
                        <a:t>România</a:t>
                      </a:r>
                      <a:endParaRPr b="1" sz="16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b="1" lang="ro-RO" sz="1600" u="none" cap="none" strike="noStrike">
                          <a:solidFill>
                            <a:schemeClr val="dk1"/>
                          </a:solidFill>
                        </a:rPr>
                        <a:t>2007</a:t>
                      </a:r>
                      <a:endParaRPr b="1" sz="16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b="1" lang="ro-RO" sz="1600" u="none" cap="none" strike="noStrike">
                          <a:solidFill>
                            <a:schemeClr val="dk1"/>
                          </a:solidFill>
                        </a:rPr>
                        <a:t>78%</a:t>
                      </a:r>
                      <a:endParaRPr b="1" sz="16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Coreea de Sud</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 2015</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 97%</a:t>
                      </a:r>
                      <a:endParaRPr sz="1300" u="none" cap="none" strike="noStrike">
                        <a:solidFill>
                          <a:schemeClr val="dk1"/>
                        </a:solidFill>
                        <a:latin typeface="Calibri"/>
                        <a:ea typeface="Calibri"/>
                        <a:cs typeface="Calibri"/>
                        <a:sym typeface="Calibri"/>
                      </a:endParaRPr>
                    </a:p>
                  </a:txBody>
                  <a:tcPr marT="3775" marB="0" marR="4900" marL="4900"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Bulgaria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70%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Slovacia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Hong Kong</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2005</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Republica Cehă</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2009</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Spania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2060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India*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2016</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60%</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Croația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2007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Suedia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2018</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Indonezia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2008</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76%</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Danemarca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2011</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98%</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Turcia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2082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Japonia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2019</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93%</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Elveția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96%</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Ungaria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89%</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Malaysia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2012</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94%</a:t>
                      </a:r>
                      <a:endParaRPr sz="1300" u="none" cap="none" strike="noStrike">
                        <a:solidFill>
                          <a:schemeClr val="dk1"/>
                        </a:solidFill>
                        <a:latin typeface="Calibri"/>
                        <a:ea typeface="Calibri"/>
                        <a:cs typeface="Calibri"/>
                        <a:sym typeface="Calibri"/>
                      </a:endParaRPr>
                    </a:p>
                  </a:txBody>
                  <a:tcPr marT="18125" marB="18125" marR="47975" marL="47975" anchor="ctr"/>
                </a:tc>
              </a:tr>
              <a:tr h="29612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Finlanda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94%</a:t>
                      </a:r>
                      <a:endParaRPr sz="1300" u="none" cap="none" strike="noStrike">
                        <a:solidFill>
                          <a:schemeClr val="dk1"/>
                        </a:solidFill>
                        <a:latin typeface="Calibri"/>
                        <a:ea typeface="Calibri"/>
                        <a:cs typeface="Calibri"/>
                        <a:sym typeface="Calibri"/>
                      </a:endParaRPr>
                    </a:p>
                  </a:txBody>
                  <a:tcPr marT="18125" marB="18125" marR="47975" marL="47975" anchor="ctr"/>
                </a:tc>
                <a:tc gridSpan="3">
                  <a:txBody>
                    <a:bodyPr/>
                    <a:lstStyle/>
                    <a:p>
                      <a:pPr indent="0" lvl="0" marL="0" marR="0" rtl="0" algn="ctr">
                        <a:lnSpc>
                          <a:spcPct val="115000"/>
                        </a:lnSpc>
                        <a:spcBef>
                          <a:spcPts val="0"/>
                        </a:spcBef>
                        <a:spcAft>
                          <a:spcPts val="0"/>
                        </a:spcAft>
                        <a:buNone/>
                      </a:pPr>
                      <a:r>
                        <a:rPr lang="ro-RO" sz="1800" u="none" cap="none" strike="noStrike">
                          <a:solidFill>
                            <a:schemeClr val="dk1"/>
                          </a:solidFill>
                        </a:rPr>
                        <a:t>AMERICA</a:t>
                      </a:r>
                      <a:endParaRPr sz="1800" u="none" cap="none" strike="noStrike">
                        <a:solidFill>
                          <a:schemeClr val="dk1"/>
                        </a:solidFill>
                        <a:latin typeface="Calibri"/>
                        <a:ea typeface="Calibri"/>
                        <a:cs typeface="Calibri"/>
                        <a:sym typeface="Calibri"/>
                      </a:endParaRPr>
                    </a:p>
                  </a:txBody>
                  <a:tcPr marT="3775" marB="0" marR="4900" marL="4900" anchor="ctr"/>
                </a:tc>
                <a:tc hMerge="1"/>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Filipine</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2014</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91%</a:t>
                      </a:r>
                      <a:endParaRPr sz="1300" u="none" cap="none" strike="noStrike">
                        <a:solidFill>
                          <a:schemeClr val="dk1"/>
                        </a:solidFill>
                        <a:latin typeface="Calibri"/>
                        <a:ea typeface="Calibri"/>
                        <a:cs typeface="Calibri"/>
                        <a:sym typeface="Calibri"/>
                      </a:endParaRPr>
                    </a:p>
                  </a:txBody>
                  <a:tcPr marT="18125" marB="18125" marR="47975" marL="47975" anchor="ctr"/>
                </a:tc>
              </a:tr>
              <a:tr h="346700">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Franța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Argentina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91%</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Singapore</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2013</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Germania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94%</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Brazilia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2022</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 83%</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Taiwan</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2011</a:t>
                      </a:r>
                      <a:endParaRPr sz="1300" u="none" cap="none" strike="noStrike">
                        <a:solidFill>
                          <a:schemeClr val="dk1"/>
                        </a:solidFill>
                        <a:latin typeface="Calibri"/>
                        <a:ea typeface="Calibri"/>
                        <a:cs typeface="Calibri"/>
                        <a:sym typeface="Calibri"/>
                      </a:endParaRPr>
                    </a:p>
                  </a:txBody>
                  <a:tcPr marT="18125" marB="18125" marR="47975" marL="47975"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95%</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Grecia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79%</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Canada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2014</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94%</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Thailanda</a:t>
                      </a:r>
                      <a:endParaRPr sz="1300" u="none" cap="none" strike="noStrike">
                        <a:solidFill>
                          <a:schemeClr val="dk1"/>
                        </a:solidFill>
                        <a:latin typeface="Calibri"/>
                        <a:ea typeface="Calibri"/>
                        <a:cs typeface="Calibri"/>
                        <a:sym typeface="Calibri"/>
                      </a:endParaRPr>
                    </a:p>
                  </a:txBody>
                  <a:tcPr marT="3775" marB="0" marR="4900" marL="4900" anchor="ctr"/>
                </a:tc>
                <a:tc gridSpan="2">
                  <a:txBody>
                    <a:bodyPr/>
                    <a:lstStyle/>
                    <a:p>
                      <a:pPr indent="124460" lvl="0" marL="0" marR="0" rtl="0" algn="l">
                        <a:lnSpc>
                          <a:spcPct val="115000"/>
                        </a:lnSpc>
                        <a:spcBef>
                          <a:spcPts val="0"/>
                        </a:spcBef>
                        <a:spcAft>
                          <a:spcPts val="0"/>
                        </a:spcAft>
                        <a:buNone/>
                      </a:pPr>
                      <a:r>
                        <a:rPr lang="ro-RO" sz="1300" u="none" cap="none" strike="noStrike">
                          <a:solidFill>
                            <a:schemeClr val="dk1"/>
                          </a:solidFill>
                        </a:rPr>
                        <a:t>          2008</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 88%</a:t>
                      </a:r>
                      <a:endParaRPr sz="1300" u="none" cap="none" strike="noStrike">
                        <a:solidFill>
                          <a:schemeClr val="dk1"/>
                        </a:solidFill>
                        <a:latin typeface="Calibri"/>
                        <a:ea typeface="Calibri"/>
                        <a:cs typeface="Calibri"/>
                        <a:sym typeface="Calibri"/>
                      </a:endParaRPr>
                    </a:p>
                  </a:txBody>
                  <a:tcPr marT="3775" marB="0" marR="4900" marL="4900" anchor="ctr"/>
                </a:tc>
              </a:tr>
              <a:tr h="29612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Irlanda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2034</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Chile</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2026</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97%</a:t>
                      </a:r>
                      <a:endParaRPr sz="1300" u="none" cap="none" strike="noStrike">
                        <a:solidFill>
                          <a:schemeClr val="dk1"/>
                        </a:solidFill>
                        <a:latin typeface="Calibri"/>
                        <a:ea typeface="Calibri"/>
                        <a:cs typeface="Calibri"/>
                        <a:sym typeface="Calibri"/>
                      </a:endParaRPr>
                    </a:p>
                  </a:txBody>
                  <a:tcPr marT="18125" marB="18125" marR="47975" marL="47975" anchor="ctr"/>
                </a:tc>
                <a:tc gridSpan="4">
                  <a:txBody>
                    <a:bodyPr/>
                    <a:lstStyle/>
                    <a:p>
                      <a:pPr indent="0" lvl="0" marL="0" marR="0" rtl="0" algn="ctr">
                        <a:lnSpc>
                          <a:spcPct val="115000"/>
                        </a:lnSpc>
                        <a:spcBef>
                          <a:spcPts val="0"/>
                        </a:spcBef>
                        <a:spcAft>
                          <a:spcPts val="0"/>
                        </a:spcAft>
                        <a:buNone/>
                      </a:pPr>
                      <a:r>
                        <a:rPr lang="ro-RO" sz="1800" u="none" cap="none" strike="noStrike">
                          <a:solidFill>
                            <a:schemeClr val="dk1"/>
                          </a:solidFill>
                        </a:rPr>
                        <a:t>AFRICA</a:t>
                      </a:r>
                      <a:endParaRPr sz="1800" u="none" cap="none" strike="noStrike">
                        <a:solidFill>
                          <a:schemeClr val="dk1"/>
                        </a:solidFill>
                        <a:latin typeface="Calibri"/>
                        <a:ea typeface="Calibri"/>
                        <a:cs typeface="Calibri"/>
                        <a:sym typeface="Calibri"/>
                      </a:endParaRPr>
                    </a:p>
                  </a:txBody>
                  <a:tcPr marT="3775" marB="0" marR="4900" marL="4900" anchor="ctr"/>
                </a:tc>
                <a:tc hMerge="1"/>
                <a:tc hMerge="1"/>
                <a:tc hMerge="1"/>
              </a:tr>
              <a:tr h="295750">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Italia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91%</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Columbia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83%</a:t>
                      </a:r>
                      <a:endParaRPr sz="1300" u="none" cap="none" strike="noStrike">
                        <a:solidFill>
                          <a:schemeClr val="dk1"/>
                        </a:solidFill>
                        <a:latin typeface="Calibri"/>
                        <a:ea typeface="Calibri"/>
                        <a:cs typeface="Calibri"/>
                        <a:sym typeface="Calibri"/>
                      </a:endParaRPr>
                    </a:p>
                  </a:txBody>
                  <a:tcPr marT="18125" marB="18125" marR="47975" marL="47975"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Africa de Sud*</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58%</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Marea Britanie</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2107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Mexic</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2030</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67%</a:t>
                      </a:r>
                      <a:endParaRPr sz="1300" u="none" cap="none" strike="noStrike">
                        <a:solidFill>
                          <a:schemeClr val="dk1"/>
                        </a:solidFill>
                        <a:latin typeface="Calibri"/>
                        <a:ea typeface="Calibri"/>
                        <a:cs typeface="Calibri"/>
                        <a:sym typeface="Calibri"/>
                      </a:endParaRPr>
                    </a:p>
                  </a:txBody>
                  <a:tcPr marT="18125" marB="18125" marR="47975" marL="47975"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Kenya*</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2043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85%</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Norvegia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2024</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98%</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Peru</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2013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87%</a:t>
                      </a:r>
                      <a:endParaRPr sz="1300" u="none" cap="none" strike="noStrike">
                        <a:solidFill>
                          <a:schemeClr val="dk1"/>
                        </a:solidFill>
                        <a:latin typeface="Calibri"/>
                        <a:ea typeface="Calibri"/>
                        <a:cs typeface="Calibri"/>
                        <a:sym typeface="Calibri"/>
                      </a:endParaRPr>
                    </a:p>
                  </a:txBody>
                  <a:tcPr marT="18125" marB="18125" marR="47975" marL="47975"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Maroc</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2022</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69%</a:t>
                      </a:r>
                      <a:endParaRPr sz="1300" u="none" cap="none" strike="noStrike">
                        <a:solidFill>
                          <a:schemeClr val="dk1"/>
                        </a:solidFill>
                        <a:latin typeface="Calibri"/>
                        <a:ea typeface="Calibri"/>
                        <a:cs typeface="Calibri"/>
                        <a:sym typeface="Calibri"/>
                      </a:endParaRPr>
                    </a:p>
                  </a:txBody>
                  <a:tcPr marT="18125" marB="18125" marR="47975" marL="47975" anchor="ctr"/>
                </a:tc>
              </a:tr>
              <a:tr h="260075">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Olanda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2037</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SUA</a:t>
                      </a:r>
                      <a:endParaRPr sz="1300" u="none" cap="none" strike="noStrike">
                        <a:solidFill>
                          <a:schemeClr val="dk1"/>
                        </a:solidFill>
                        <a:latin typeface="Calibri"/>
                        <a:ea typeface="Calibri"/>
                        <a:cs typeface="Calibri"/>
                        <a:sym typeface="Calibri"/>
                      </a:endParaRPr>
                    </a:p>
                  </a:txBody>
                  <a:tcPr marT="3775" marB="0" marR="4900" marL="4900"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2023</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90%</a:t>
                      </a:r>
                      <a:endParaRPr sz="1300" u="none" cap="none" strike="noStrike">
                        <a:solidFill>
                          <a:schemeClr val="dk1"/>
                        </a:solidFill>
                        <a:latin typeface="Calibri"/>
                        <a:ea typeface="Calibri"/>
                        <a:cs typeface="Calibri"/>
                        <a:sym typeface="Calibri"/>
                      </a:endParaRPr>
                    </a:p>
                  </a:txBody>
                  <a:tcPr marT="18125" marB="18125" marR="47975" marL="47975" anchor="ctr"/>
                </a:tc>
                <a:tc gridSpan="2">
                  <a:txBody>
                    <a:bodyPr/>
                    <a:lstStyle/>
                    <a:p>
                      <a:pPr indent="0" lvl="0" marL="0" marR="0" rtl="0" algn="ctr">
                        <a:lnSpc>
                          <a:spcPct val="115000"/>
                        </a:lnSpc>
                        <a:spcBef>
                          <a:spcPts val="0"/>
                        </a:spcBef>
                        <a:spcAft>
                          <a:spcPts val="0"/>
                        </a:spcAft>
                        <a:buNone/>
                      </a:pPr>
                      <a:r>
                        <a:rPr lang="ro-RO" sz="1300" u="none" cap="none" strike="noStrike">
                          <a:solidFill>
                            <a:schemeClr val="dk1"/>
                          </a:solidFill>
                        </a:rPr>
                        <a:t>Nigeria*</a:t>
                      </a:r>
                      <a:endParaRPr sz="1300" u="none" cap="none" strike="noStrike">
                        <a:solidFill>
                          <a:schemeClr val="dk1"/>
                        </a:solidFill>
                        <a:latin typeface="Calibri"/>
                        <a:ea typeface="Calibri"/>
                        <a:cs typeface="Calibri"/>
                        <a:sym typeface="Calibri"/>
                      </a:endParaRPr>
                    </a:p>
                  </a:txBody>
                  <a:tcPr marT="3775" marB="0" marR="4900" marL="4900" anchor="ctr"/>
                </a:tc>
                <a:tc hMerge="1"/>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2035</a:t>
                      </a:r>
                      <a:endParaRPr sz="1300" u="none" cap="none" strike="noStrike">
                        <a:solidFill>
                          <a:schemeClr val="dk1"/>
                        </a:solidFill>
                        <a:latin typeface="Calibri"/>
                        <a:ea typeface="Calibri"/>
                        <a:cs typeface="Calibri"/>
                        <a:sym typeface="Calibri"/>
                      </a:endParaRPr>
                    </a:p>
                  </a:txBody>
                  <a:tcPr marT="18125" marB="18125" marR="47975" marL="47975" anchor="ctr"/>
                </a:tc>
                <a:tc>
                  <a:txBody>
                    <a:bodyPr/>
                    <a:lstStyle/>
                    <a:p>
                      <a:pPr indent="0" lvl="0" marL="0" marR="0" rtl="0" algn="ctr">
                        <a:lnSpc>
                          <a:spcPct val="115000"/>
                        </a:lnSpc>
                        <a:spcBef>
                          <a:spcPts val="0"/>
                        </a:spcBef>
                        <a:spcAft>
                          <a:spcPts val="0"/>
                        </a:spcAft>
                        <a:buNone/>
                      </a:pPr>
                      <a:r>
                        <a:rPr lang="ro-RO" sz="1300" u="none" cap="none" strike="noStrike">
                          <a:solidFill>
                            <a:schemeClr val="dk1"/>
                          </a:solidFill>
                        </a:rPr>
                        <a:t>73%</a:t>
                      </a:r>
                      <a:endParaRPr sz="1300" u="none" cap="none" strike="noStrike">
                        <a:solidFill>
                          <a:schemeClr val="dk1"/>
                        </a:solidFill>
                        <a:latin typeface="Calibri"/>
                        <a:ea typeface="Calibri"/>
                        <a:cs typeface="Calibri"/>
                        <a:sym typeface="Calibri"/>
                      </a:endParaRPr>
                    </a:p>
                  </a:txBody>
                  <a:tcPr marT="18125" marB="18125" marR="47975" marL="47975" anchor="ctr"/>
                </a:tc>
              </a:tr>
            </a:tbl>
          </a:graphicData>
        </a:graphic>
      </p:graphicFrame>
      <p:pic>
        <p:nvPicPr>
          <p:cNvPr id="411" name="Google Shape;411;p4"/>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12" name="Google Shape;412;p4"/>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 name="Shape 906"/>
        <p:cNvGrpSpPr/>
        <p:nvPr/>
      </p:nvGrpSpPr>
      <p:grpSpPr>
        <a:xfrm>
          <a:off x="0" y="0"/>
          <a:ext cx="0" cy="0"/>
          <a:chOff x="0" y="0"/>
          <a:chExt cx="0" cy="0"/>
        </a:xfrm>
      </p:grpSpPr>
      <p:sp>
        <p:nvSpPr>
          <p:cNvPr id="907" name="Google Shape;907;p40"/>
          <p:cNvSpPr txBox="1"/>
          <p:nvPr>
            <p:ph idx="1" type="body"/>
          </p:nvPr>
        </p:nvSpPr>
        <p:spPr>
          <a:xfrm>
            <a:off x="1462750" y="342891"/>
            <a:ext cx="9712817" cy="716336"/>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p:txBody>
      </p:sp>
      <p:pic>
        <p:nvPicPr>
          <p:cNvPr id="908" name="Google Shape;908;p40"/>
          <p:cNvPicPr preferRelativeResize="0"/>
          <p:nvPr/>
        </p:nvPicPr>
        <p:blipFill rotWithShape="1">
          <a:blip r:embed="rId3">
            <a:alphaModFix/>
          </a:blip>
          <a:srcRect b="0" l="0" r="0" t="0"/>
          <a:stretch/>
        </p:blipFill>
        <p:spPr>
          <a:xfrm>
            <a:off x="8997967" y="6424820"/>
            <a:ext cx="1188000" cy="246599"/>
          </a:xfrm>
          <a:prstGeom prst="rect">
            <a:avLst/>
          </a:prstGeom>
          <a:noFill/>
          <a:ln>
            <a:noFill/>
          </a:ln>
        </p:spPr>
      </p:pic>
      <p:pic>
        <p:nvPicPr>
          <p:cNvPr id="909" name="Google Shape;909;p40"/>
          <p:cNvPicPr preferRelativeResize="0"/>
          <p:nvPr/>
        </p:nvPicPr>
        <p:blipFill rotWithShape="1">
          <a:blip r:embed="rId4">
            <a:alphaModFix/>
          </a:blip>
          <a:srcRect b="0" l="0" r="0" t="0"/>
          <a:stretch/>
        </p:blipFill>
        <p:spPr>
          <a:xfrm>
            <a:off x="10965701" y="182728"/>
            <a:ext cx="868224" cy="716336"/>
          </a:xfrm>
          <a:prstGeom prst="rect">
            <a:avLst/>
          </a:prstGeom>
          <a:noFill/>
          <a:ln>
            <a:noFill/>
          </a:ln>
        </p:spPr>
      </p:pic>
      <p:pic>
        <p:nvPicPr>
          <p:cNvPr descr="Image result for romania flag circle" id="910" name="Google Shape;910;p40"/>
          <p:cNvPicPr preferRelativeResize="0"/>
          <p:nvPr/>
        </p:nvPicPr>
        <p:blipFill rotWithShape="1">
          <a:blip r:embed="rId5">
            <a:alphaModFix/>
          </a:blip>
          <a:srcRect b="0" l="0" r="0" t="0"/>
          <a:stretch/>
        </p:blipFill>
        <p:spPr>
          <a:xfrm>
            <a:off x="362079" y="165324"/>
            <a:ext cx="893903" cy="893903"/>
          </a:xfrm>
          <a:prstGeom prst="rect">
            <a:avLst/>
          </a:prstGeom>
          <a:noFill/>
          <a:ln>
            <a:noFill/>
          </a:ln>
        </p:spPr>
      </p:pic>
      <p:sp>
        <p:nvSpPr>
          <p:cNvPr id="911" name="Google Shape;911;p40"/>
          <p:cNvSpPr txBox="1"/>
          <p:nvPr/>
        </p:nvSpPr>
        <p:spPr>
          <a:xfrm>
            <a:off x="3048000" y="6424820"/>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ro-RO" sz="1800" u="none" cap="none" strike="noStrike">
                <a:solidFill>
                  <a:schemeClr val="dk2"/>
                </a:solidFill>
                <a:latin typeface="Calibri"/>
                <a:ea typeface="Calibri"/>
                <a:cs typeface="Calibri"/>
                <a:sym typeface="Calibri"/>
              </a:rPr>
              <a:t>Baza – tot eșantionul românesc 2024</a:t>
            </a:r>
            <a:endParaRPr/>
          </a:p>
        </p:txBody>
      </p:sp>
      <p:graphicFrame>
        <p:nvGraphicFramePr>
          <p:cNvPr id="912" name="Google Shape;912;p40"/>
          <p:cNvGraphicFramePr/>
          <p:nvPr/>
        </p:nvGraphicFramePr>
        <p:xfrm>
          <a:off x="495300" y="844987"/>
          <a:ext cx="5377543" cy="5202127"/>
        </p:xfrm>
        <a:graphic>
          <a:graphicData uri="http://schemas.openxmlformats.org/drawingml/2006/chart">
            <c:chart r:id="rId6"/>
          </a:graphicData>
        </a:graphic>
      </p:graphicFrame>
      <p:cxnSp>
        <p:nvCxnSpPr>
          <p:cNvPr id="913" name="Google Shape;913;p40"/>
          <p:cNvCxnSpPr/>
          <p:nvPr/>
        </p:nvCxnSpPr>
        <p:spPr>
          <a:xfrm>
            <a:off x="4149774" y="3124200"/>
            <a:ext cx="0" cy="2405743"/>
          </a:xfrm>
          <a:prstGeom prst="straightConnector1">
            <a:avLst/>
          </a:prstGeom>
          <a:noFill/>
          <a:ln cap="flat" cmpd="sng" w="22225">
            <a:solidFill>
              <a:srgbClr val="7F7F7F"/>
            </a:solidFill>
            <a:prstDash val="dash"/>
            <a:miter lim="800000"/>
            <a:headEnd len="sm" w="sm" type="none"/>
            <a:tailEnd len="sm" w="sm" type="none"/>
          </a:ln>
        </p:spPr>
      </p:cxnSp>
      <p:sp>
        <p:nvSpPr>
          <p:cNvPr id="914" name="Google Shape;914;p40"/>
          <p:cNvSpPr txBox="1"/>
          <p:nvPr/>
        </p:nvSpPr>
        <p:spPr>
          <a:xfrm>
            <a:off x="3591477" y="1983788"/>
            <a:ext cx="1421396" cy="523220"/>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ro-RO" sz="1400">
                <a:solidFill>
                  <a:srgbClr val="7F7F7F"/>
                </a:solidFill>
                <a:latin typeface="Calibri"/>
                <a:ea typeface="Calibri"/>
                <a:cs typeface="Calibri"/>
                <a:sym typeface="Calibri"/>
              </a:rPr>
              <a:t>Am introdus cote de educație</a:t>
            </a:r>
            <a:endParaRPr/>
          </a:p>
        </p:txBody>
      </p:sp>
      <p:graphicFrame>
        <p:nvGraphicFramePr>
          <p:cNvPr id="915" name="Google Shape;915;p40"/>
          <p:cNvGraphicFramePr/>
          <p:nvPr/>
        </p:nvGraphicFramePr>
        <p:xfrm>
          <a:off x="6319158" y="844987"/>
          <a:ext cx="5178266" cy="5202127"/>
        </p:xfrm>
        <a:graphic>
          <a:graphicData uri="http://schemas.openxmlformats.org/drawingml/2006/chart">
            <c:chart r:id="rId7"/>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41"/>
          <p:cNvSpPr txBox="1"/>
          <p:nvPr>
            <p:ph type="title"/>
          </p:nvPr>
        </p:nvSpPr>
        <p:spPr>
          <a:xfrm>
            <a:off x="6406361" y="795557"/>
            <a:ext cx="5279700" cy="701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2147"/>
              </a:buClr>
              <a:buSzPts val="2400"/>
              <a:buFont typeface="Calibri"/>
              <a:buNone/>
            </a:pPr>
            <a:r>
              <a:rPr b="1" lang="ro-RO" sz="2400">
                <a:latin typeface="Calibri"/>
                <a:ea typeface="Calibri"/>
                <a:cs typeface="Calibri"/>
                <a:sym typeface="Calibri"/>
              </a:rPr>
              <a:t>Am încredere în ştirile pe care le accesez</a:t>
            </a:r>
            <a:endParaRPr/>
          </a:p>
        </p:txBody>
      </p:sp>
      <p:pic>
        <p:nvPicPr>
          <p:cNvPr id="921" name="Google Shape;921;p41"/>
          <p:cNvPicPr preferRelativeResize="0"/>
          <p:nvPr/>
        </p:nvPicPr>
        <p:blipFill rotWithShape="1">
          <a:blip r:embed="rId3">
            <a:alphaModFix/>
          </a:blip>
          <a:srcRect b="0" l="0" r="0" t="0"/>
          <a:stretch/>
        </p:blipFill>
        <p:spPr>
          <a:xfrm>
            <a:off x="8918725" y="6441911"/>
            <a:ext cx="1188000" cy="246599"/>
          </a:xfrm>
          <a:prstGeom prst="rect">
            <a:avLst/>
          </a:prstGeom>
          <a:noFill/>
          <a:ln>
            <a:noFill/>
          </a:ln>
        </p:spPr>
      </p:pic>
      <p:pic>
        <p:nvPicPr>
          <p:cNvPr id="922" name="Google Shape;922;p41"/>
          <p:cNvPicPr preferRelativeResize="0"/>
          <p:nvPr/>
        </p:nvPicPr>
        <p:blipFill rotWithShape="1">
          <a:blip r:embed="rId4">
            <a:alphaModFix/>
          </a:blip>
          <a:srcRect b="0" l="0" r="0" t="0"/>
          <a:stretch/>
        </p:blipFill>
        <p:spPr>
          <a:xfrm>
            <a:off x="10993119" y="161764"/>
            <a:ext cx="792867" cy="654162"/>
          </a:xfrm>
          <a:prstGeom prst="rect">
            <a:avLst/>
          </a:prstGeom>
          <a:noFill/>
          <a:ln>
            <a:noFill/>
          </a:ln>
        </p:spPr>
      </p:pic>
      <p:pic>
        <p:nvPicPr>
          <p:cNvPr descr="Image result for romania flag circle" id="923" name="Google Shape;923;p41"/>
          <p:cNvPicPr preferRelativeResize="0"/>
          <p:nvPr/>
        </p:nvPicPr>
        <p:blipFill rotWithShape="1">
          <a:blip r:embed="rId5">
            <a:alphaModFix/>
          </a:blip>
          <a:srcRect b="0" l="0" r="0" t="0"/>
          <a:stretch/>
        </p:blipFill>
        <p:spPr>
          <a:xfrm>
            <a:off x="521169" y="112924"/>
            <a:ext cx="682631" cy="682631"/>
          </a:xfrm>
          <a:prstGeom prst="rect">
            <a:avLst/>
          </a:prstGeom>
          <a:noFill/>
          <a:ln>
            <a:noFill/>
          </a:ln>
        </p:spPr>
      </p:pic>
      <p:sp>
        <p:nvSpPr>
          <p:cNvPr id="924" name="Google Shape;924;p41"/>
          <p:cNvSpPr txBox="1"/>
          <p:nvPr/>
        </p:nvSpPr>
        <p:spPr>
          <a:xfrm>
            <a:off x="397976" y="866261"/>
            <a:ext cx="4995247" cy="972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2147"/>
              </a:buClr>
              <a:buSzPts val="2400"/>
              <a:buFont typeface="Calibri"/>
              <a:buNone/>
            </a:pPr>
            <a:r>
              <a:rPr b="1" i="0" lang="ro-RO" sz="2400" u="none" cap="none" strike="noStrike">
                <a:solidFill>
                  <a:srgbClr val="002147"/>
                </a:solidFill>
                <a:latin typeface="Calibri"/>
                <a:ea typeface="Calibri"/>
                <a:cs typeface="Calibri"/>
                <a:sym typeface="Calibri"/>
              </a:rPr>
              <a:t>Am încredere în știri la modul general </a:t>
            </a:r>
            <a:endParaRPr/>
          </a:p>
        </p:txBody>
      </p:sp>
      <p:sp>
        <p:nvSpPr>
          <p:cNvPr id="925" name="Google Shape;925;p41"/>
          <p:cNvSpPr txBox="1"/>
          <p:nvPr/>
        </p:nvSpPr>
        <p:spPr>
          <a:xfrm>
            <a:off x="2895600" y="6441911"/>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ro-RO" sz="1800" u="none" cap="none" strike="noStrike">
                <a:solidFill>
                  <a:schemeClr val="dk2"/>
                </a:solidFill>
                <a:latin typeface="Calibri"/>
                <a:ea typeface="Calibri"/>
                <a:cs typeface="Calibri"/>
                <a:sym typeface="Calibri"/>
              </a:rPr>
              <a:t>Baza – tot eșantionul românesc, 2021, 2022, 2023, 2024</a:t>
            </a:r>
            <a:endParaRPr/>
          </a:p>
        </p:txBody>
      </p:sp>
      <p:graphicFrame>
        <p:nvGraphicFramePr>
          <p:cNvPr id="926" name="Google Shape;926;p41"/>
          <p:cNvGraphicFramePr/>
          <p:nvPr/>
        </p:nvGraphicFramePr>
        <p:xfrm>
          <a:off x="609600" y="1556658"/>
          <a:ext cx="5181600" cy="4680856"/>
        </p:xfrm>
        <a:graphic>
          <a:graphicData uri="http://schemas.openxmlformats.org/drawingml/2006/chart">
            <c:chart r:id="rId6"/>
          </a:graphicData>
        </a:graphic>
      </p:graphicFrame>
      <p:pic>
        <p:nvPicPr>
          <p:cNvPr id="927" name="Google Shape;927;p41"/>
          <p:cNvPicPr preferRelativeResize="0"/>
          <p:nvPr/>
        </p:nvPicPr>
        <p:blipFill>
          <a:blip r:embed="rId7">
            <a:alphaModFix/>
          </a:blip>
          <a:stretch>
            <a:fillRect/>
          </a:stretch>
        </p:blipFill>
        <p:spPr>
          <a:xfrm>
            <a:off x="6406338" y="1396000"/>
            <a:ext cx="5279724" cy="4465825"/>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1" name="Shape 931"/>
        <p:cNvGrpSpPr/>
        <p:nvPr/>
      </p:nvGrpSpPr>
      <p:grpSpPr>
        <a:xfrm>
          <a:off x="0" y="0"/>
          <a:ext cx="0" cy="0"/>
          <a:chOff x="0" y="0"/>
          <a:chExt cx="0" cy="0"/>
        </a:xfrm>
      </p:grpSpPr>
      <p:sp>
        <p:nvSpPr>
          <p:cNvPr id="932" name="Google Shape;932;p42"/>
          <p:cNvSpPr txBox="1"/>
          <p:nvPr>
            <p:ph type="title"/>
          </p:nvPr>
        </p:nvSpPr>
        <p:spPr>
          <a:xfrm>
            <a:off x="3285119" y="-34940"/>
            <a:ext cx="5488767"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3200"/>
              <a:buFont typeface="Calibri"/>
              <a:buNone/>
            </a:pPr>
            <a:r>
              <a:rPr b="1" lang="ro-RO" sz="3200">
                <a:latin typeface="Calibri"/>
                <a:ea typeface="Calibri"/>
                <a:cs typeface="Calibri"/>
                <a:sym typeface="Calibri"/>
              </a:rPr>
              <a:t>Încrederea în branduri - 2024</a:t>
            </a:r>
            <a:endParaRPr b="1" sz="3200">
              <a:latin typeface="Calibri"/>
              <a:ea typeface="Calibri"/>
              <a:cs typeface="Calibri"/>
              <a:sym typeface="Calibri"/>
            </a:endParaRPr>
          </a:p>
        </p:txBody>
      </p:sp>
      <p:sp>
        <p:nvSpPr>
          <p:cNvPr id="933" name="Google Shape;933;p42"/>
          <p:cNvSpPr txBox="1"/>
          <p:nvPr>
            <p:ph idx="1" type="body"/>
          </p:nvPr>
        </p:nvSpPr>
        <p:spPr>
          <a:xfrm>
            <a:off x="2941976" y="1007853"/>
            <a:ext cx="6820515" cy="193029"/>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p:txBody>
      </p:sp>
      <p:pic>
        <p:nvPicPr>
          <p:cNvPr id="934" name="Google Shape;934;p42"/>
          <p:cNvPicPr preferRelativeResize="0"/>
          <p:nvPr/>
        </p:nvPicPr>
        <p:blipFill rotWithShape="1">
          <a:blip r:embed="rId3">
            <a:alphaModFix/>
          </a:blip>
          <a:srcRect b="0" l="0" r="0" t="0"/>
          <a:stretch/>
        </p:blipFill>
        <p:spPr>
          <a:xfrm>
            <a:off x="10726252" y="6167753"/>
            <a:ext cx="1188000" cy="246599"/>
          </a:xfrm>
          <a:prstGeom prst="rect">
            <a:avLst/>
          </a:prstGeom>
          <a:noFill/>
          <a:ln>
            <a:noFill/>
          </a:ln>
        </p:spPr>
      </p:pic>
      <p:pic>
        <p:nvPicPr>
          <p:cNvPr id="935" name="Google Shape;935;p42"/>
          <p:cNvPicPr preferRelativeResize="0"/>
          <p:nvPr/>
        </p:nvPicPr>
        <p:blipFill rotWithShape="1">
          <a:blip r:embed="rId4">
            <a:alphaModFix/>
          </a:blip>
          <a:srcRect b="0" l="0" r="0" t="0"/>
          <a:stretch/>
        </p:blipFill>
        <p:spPr>
          <a:xfrm>
            <a:off x="10292140" y="186562"/>
            <a:ext cx="868224" cy="716336"/>
          </a:xfrm>
          <a:prstGeom prst="rect">
            <a:avLst/>
          </a:prstGeom>
          <a:noFill/>
          <a:ln>
            <a:noFill/>
          </a:ln>
        </p:spPr>
      </p:pic>
      <p:pic>
        <p:nvPicPr>
          <p:cNvPr descr="Image result for romania flag circle" id="936" name="Google Shape;936;p42"/>
          <p:cNvPicPr preferRelativeResize="0"/>
          <p:nvPr/>
        </p:nvPicPr>
        <p:blipFill rotWithShape="1">
          <a:blip r:embed="rId5">
            <a:alphaModFix/>
          </a:blip>
          <a:srcRect b="0" l="0" r="0" t="0"/>
          <a:stretch/>
        </p:blipFill>
        <p:spPr>
          <a:xfrm>
            <a:off x="425562" y="80714"/>
            <a:ext cx="893903" cy="893903"/>
          </a:xfrm>
          <a:prstGeom prst="rect">
            <a:avLst/>
          </a:prstGeom>
          <a:noFill/>
          <a:ln>
            <a:noFill/>
          </a:ln>
        </p:spPr>
      </p:pic>
      <p:sp>
        <p:nvSpPr>
          <p:cNvPr id="937" name="Google Shape;937;p42"/>
          <p:cNvSpPr/>
          <p:nvPr/>
        </p:nvSpPr>
        <p:spPr>
          <a:xfrm>
            <a:off x="365826" y="6377176"/>
            <a:ext cx="1111431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2147"/>
              </a:buClr>
              <a:buSzPts val="1000"/>
              <a:buFont typeface="Calibri"/>
              <a:buNone/>
            </a:pPr>
            <a:r>
              <a:rPr b="0" i="1" lang="ro-RO" sz="1000" u="none" cap="none" strike="noStrike">
                <a:solidFill>
                  <a:srgbClr val="002147"/>
                </a:solidFill>
                <a:latin typeface="Calibri"/>
                <a:ea typeface="Calibri"/>
                <a:cs typeface="Calibri"/>
                <a:sym typeface="Calibri"/>
              </a:rPr>
              <a:t>Am încredere: proporția celor care au notat un brand cu 6 sau mai mult, din 10, Neutru: 5, Nu am încredere:  0-4</a:t>
            </a:r>
            <a:endParaRPr b="0" i="1" sz="1000" u="none" cap="none" strike="noStrike">
              <a:solidFill>
                <a:srgbClr val="002147"/>
              </a:solidFill>
              <a:latin typeface="Calibri"/>
              <a:ea typeface="Calibri"/>
              <a:cs typeface="Calibri"/>
              <a:sym typeface="Calibri"/>
            </a:endParaRPr>
          </a:p>
          <a:p>
            <a:pPr indent="0" lvl="0" marL="0" marR="0" rtl="0" algn="l">
              <a:spcBef>
                <a:spcPts val="0"/>
              </a:spcBef>
              <a:spcAft>
                <a:spcPts val="0"/>
              </a:spcAft>
              <a:buNone/>
            </a:pPr>
            <a:r>
              <a:rPr lang="ro-RO" sz="1000">
                <a:solidFill>
                  <a:schemeClr val="dk1"/>
                </a:solidFill>
                <a:latin typeface="Tahoma"/>
                <a:ea typeface="Tahoma"/>
                <a:cs typeface="Tahoma"/>
                <a:sym typeface="Tahoma"/>
              </a:rPr>
              <a:t>[Q6_2018_trust] Cât de credibile ați spune că sunt știrile de la următoarele branduri? Vă rugăm să folosiți scala de mai jos, unde 0 înseamnă „deloc credibile”, iar 10 înseamnă „absolut credibile”. </a:t>
            </a:r>
            <a:endParaRPr sz="1000">
              <a:solidFill>
                <a:schemeClr val="dk1"/>
              </a:solidFill>
              <a:latin typeface="Calibri"/>
              <a:ea typeface="Calibri"/>
              <a:cs typeface="Calibri"/>
              <a:sym typeface="Calibri"/>
            </a:endParaRPr>
          </a:p>
        </p:txBody>
      </p:sp>
      <p:sp>
        <p:nvSpPr>
          <p:cNvPr id="938" name="Google Shape;938;p42"/>
          <p:cNvSpPr txBox="1"/>
          <p:nvPr/>
        </p:nvSpPr>
        <p:spPr>
          <a:xfrm>
            <a:off x="3796282" y="546188"/>
            <a:ext cx="6096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400"/>
              <a:buFont typeface="Calibri"/>
              <a:buNone/>
            </a:pPr>
            <a:r>
              <a:rPr lang="ro-RO" sz="2400">
                <a:solidFill>
                  <a:schemeClr val="dk1"/>
                </a:solidFill>
                <a:latin typeface="Calibri"/>
                <a:ea typeface="Calibri"/>
                <a:cs typeface="Calibri"/>
                <a:sym typeface="Calibri"/>
              </a:rPr>
              <a:t>Toți cei care au auzit de un brand</a:t>
            </a:r>
            <a:endParaRPr/>
          </a:p>
        </p:txBody>
      </p:sp>
      <p:graphicFrame>
        <p:nvGraphicFramePr>
          <p:cNvPr id="939" name="Google Shape;939;p42"/>
          <p:cNvGraphicFramePr/>
          <p:nvPr/>
        </p:nvGraphicFramePr>
        <p:xfrm>
          <a:off x="326571" y="1007852"/>
          <a:ext cx="11473543" cy="5331767"/>
        </p:xfrm>
        <a:graphic>
          <a:graphicData uri="http://schemas.openxmlformats.org/drawingml/2006/chart">
            <c:chart r:id="rId6"/>
          </a:graphicData>
        </a:graphic>
      </p:graphicFrame>
      <p:pic>
        <p:nvPicPr>
          <p:cNvPr id="940" name="Google Shape;940;p42"/>
          <p:cNvPicPr preferRelativeResize="0"/>
          <p:nvPr/>
        </p:nvPicPr>
        <p:blipFill rotWithShape="1">
          <a:blip r:embed="rId7">
            <a:alphaModFix/>
          </a:blip>
          <a:srcRect b="0" l="0" r="0" t="0"/>
          <a:stretch/>
        </p:blipFill>
        <p:spPr>
          <a:xfrm>
            <a:off x="0" y="0"/>
            <a:ext cx="12192000" cy="6858000"/>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sp>
        <p:nvSpPr>
          <p:cNvPr id="945" name="Google Shape;945;p43"/>
          <p:cNvSpPr txBox="1"/>
          <p:nvPr>
            <p:ph type="title"/>
          </p:nvPr>
        </p:nvSpPr>
        <p:spPr>
          <a:xfrm>
            <a:off x="1203800" y="188677"/>
            <a:ext cx="9534433" cy="89476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02147"/>
              </a:buClr>
              <a:buSzPts val="2300"/>
              <a:buFont typeface="Calibri"/>
              <a:buNone/>
            </a:pPr>
            <a:r>
              <a:rPr b="1" lang="ro-RO" sz="2300">
                <a:latin typeface="Calibri"/>
                <a:ea typeface="Calibri"/>
                <a:cs typeface="Calibri"/>
                <a:sym typeface="Calibri"/>
              </a:rPr>
              <a:t>Încrederea în știri: cât de importante/neimportante sunt pentru dvs. următoarele aspecte atunci când decideți în ce instituții de presă să aveți încredere?</a:t>
            </a:r>
            <a:endParaRPr/>
          </a:p>
        </p:txBody>
      </p:sp>
      <p:pic>
        <p:nvPicPr>
          <p:cNvPr id="946" name="Google Shape;946;p43"/>
          <p:cNvPicPr preferRelativeResize="0"/>
          <p:nvPr/>
        </p:nvPicPr>
        <p:blipFill rotWithShape="1">
          <a:blip r:embed="rId3">
            <a:alphaModFix/>
          </a:blip>
          <a:srcRect b="0" l="0" r="0" t="0"/>
          <a:stretch/>
        </p:blipFill>
        <p:spPr>
          <a:xfrm>
            <a:off x="10399119" y="6402227"/>
            <a:ext cx="1188000" cy="246599"/>
          </a:xfrm>
          <a:prstGeom prst="rect">
            <a:avLst/>
          </a:prstGeom>
          <a:noFill/>
          <a:ln>
            <a:noFill/>
          </a:ln>
        </p:spPr>
      </p:pic>
      <p:pic>
        <p:nvPicPr>
          <p:cNvPr id="947" name="Google Shape;947;p43"/>
          <p:cNvPicPr preferRelativeResize="0"/>
          <p:nvPr/>
        </p:nvPicPr>
        <p:blipFill rotWithShape="1">
          <a:blip r:embed="rId4">
            <a:alphaModFix/>
          </a:blip>
          <a:srcRect b="0" l="0" r="0" t="0"/>
          <a:stretch/>
        </p:blipFill>
        <p:spPr>
          <a:xfrm>
            <a:off x="10993119" y="161764"/>
            <a:ext cx="792867" cy="654162"/>
          </a:xfrm>
          <a:prstGeom prst="rect">
            <a:avLst/>
          </a:prstGeom>
          <a:noFill/>
          <a:ln>
            <a:noFill/>
          </a:ln>
        </p:spPr>
      </p:pic>
      <p:pic>
        <p:nvPicPr>
          <p:cNvPr descr="Image result for romania flag circle" id="948" name="Google Shape;948;p43"/>
          <p:cNvPicPr preferRelativeResize="0"/>
          <p:nvPr/>
        </p:nvPicPr>
        <p:blipFill rotWithShape="1">
          <a:blip r:embed="rId5">
            <a:alphaModFix/>
          </a:blip>
          <a:srcRect b="0" l="0" r="0" t="0"/>
          <a:stretch/>
        </p:blipFill>
        <p:spPr>
          <a:xfrm>
            <a:off x="521169" y="112924"/>
            <a:ext cx="682631" cy="682631"/>
          </a:xfrm>
          <a:prstGeom prst="rect">
            <a:avLst/>
          </a:prstGeom>
          <a:noFill/>
          <a:ln>
            <a:noFill/>
          </a:ln>
        </p:spPr>
      </p:pic>
      <p:sp>
        <p:nvSpPr>
          <p:cNvPr id="949" name="Google Shape;949;p43"/>
          <p:cNvSpPr txBox="1"/>
          <p:nvPr/>
        </p:nvSpPr>
        <p:spPr>
          <a:xfrm>
            <a:off x="3951514" y="6361232"/>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ro-RO" sz="1800" u="none" cap="none" strike="noStrike">
                <a:solidFill>
                  <a:schemeClr val="dk2"/>
                </a:solidFill>
                <a:latin typeface="Calibri"/>
                <a:ea typeface="Calibri"/>
                <a:cs typeface="Calibri"/>
                <a:sym typeface="Calibri"/>
              </a:rPr>
              <a:t>Baza – tot eșantionul românesc 2024</a:t>
            </a:r>
            <a:endParaRPr/>
          </a:p>
        </p:txBody>
      </p:sp>
      <p:graphicFrame>
        <p:nvGraphicFramePr>
          <p:cNvPr id="950" name="Google Shape;950;p43"/>
          <p:cNvGraphicFramePr/>
          <p:nvPr/>
        </p:nvGraphicFramePr>
        <p:xfrm>
          <a:off x="1203800" y="1124099"/>
          <a:ext cx="10276114" cy="5155482"/>
        </p:xfrm>
        <a:graphic>
          <a:graphicData uri="http://schemas.openxmlformats.org/drawingml/2006/chart">
            <c:chart r:id="rId6"/>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id="955" name="Google Shape;955;p44"/>
          <p:cNvPicPr preferRelativeResize="0"/>
          <p:nvPr/>
        </p:nvPicPr>
        <p:blipFill rotWithShape="1">
          <a:blip r:embed="rId3">
            <a:alphaModFix/>
          </a:blip>
          <a:srcRect b="0" l="0" r="0" t="0"/>
          <a:stretch/>
        </p:blipFill>
        <p:spPr>
          <a:xfrm>
            <a:off x="9045410" y="6394457"/>
            <a:ext cx="1188000" cy="246599"/>
          </a:xfrm>
          <a:prstGeom prst="rect">
            <a:avLst/>
          </a:prstGeom>
          <a:noFill/>
          <a:ln>
            <a:noFill/>
          </a:ln>
        </p:spPr>
      </p:pic>
      <p:pic>
        <p:nvPicPr>
          <p:cNvPr id="956" name="Google Shape;956;p44"/>
          <p:cNvPicPr preferRelativeResize="0"/>
          <p:nvPr/>
        </p:nvPicPr>
        <p:blipFill rotWithShape="1">
          <a:blip r:embed="rId4">
            <a:alphaModFix/>
          </a:blip>
          <a:srcRect b="0" l="0" r="0" t="0"/>
          <a:stretch/>
        </p:blipFill>
        <p:spPr>
          <a:xfrm>
            <a:off x="10993119" y="161764"/>
            <a:ext cx="792867" cy="654162"/>
          </a:xfrm>
          <a:prstGeom prst="rect">
            <a:avLst/>
          </a:prstGeom>
          <a:noFill/>
          <a:ln>
            <a:noFill/>
          </a:ln>
        </p:spPr>
      </p:pic>
      <p:pic>
        <p:nvPicPr>
          <p:cNvPr descr="Image result for romania flag circle" id="957" name="Google Shape;957;p44"/>
          <p:cNvPicPr preferRelativeResize="0"/>
          <p:nvPr/>
        </p:nvPicPr>
        <p:blipFill rotWithShape="1">
          <a:blip r:embed="rId5">
            <a:alphaModFix/>
          </a:blip>
          <a:srcRect b="0" l="0" r="0" t="0"/>
          <a:stretch/>
        </p:blipFill>
        <p:spPr>
          <a:xfrm>
            <a:off x="521169" y="112924"/>
            <a:ext cx="682631" cy="682631"/>
          </a:xfrm>
          <a:prstGeom prst="rect">
            <a:avLst/>
          </a:prstGeom>
          <a:noFill/>
          <a:ln>
            <a:noFill/>
          </a:ln>
        </p:spPr>
      </p:pic>
      <p:sp>
        <p:nvSpPr>
          <p:cNvPr id="958" name="Google Shape;958;p44"/>
          <p:cNvSpPr txBox="1"/>
          <p:nvPr/>
        </p:nvSpPr>
        <p:spPr>
          <a:xfrm>
            <a:off x="1203800" y="6397361"/>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ro-RO" sz="1800" u="none" cap="none" strike="noStrike">
                <a:solidFill>
                  <a:schemeClr val="dk2"/>
                </a:solidFill>
                <a:latin typeface="Calibri"/>
                <a:ea typeface="Calibri"/>
                <a:cs typeface="Calibri"/>
                <a:sym typeface="Calibri"/>
              </a:rPr>
              <a:t>Baza – cei care folosesc fiecare platformă în parte</a:t>
            </a:r>
            <a:endParaRPr/>
          </a:p>
        </p:txBody>
      </p:sp>
      <p:sp>
        <p:nvSpPr>
          <p:cNvPr id="959" name="Google Shape;959;p44"/>
          <p:cNvSpPr txBox="1"/>
          <p:nvPr/>
        </p:nvSpPr>
        <p:spPr>
          <a:xfrm>
            <a:off x="1475014" y="216944"/>
            <a:ext cx="9437914" cy="47458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2147"/>
              </a:buClr>
              <a:buSzPts val="2400"/>
              <a:buFont typeface="Calibri"/>
              <a:buNone/>
            </a:pPr>
            <a:r>
              <a:rPr b="1" i="0" lang="ro-RO" sz="2400" u="none" cap="none" strike="noStrike">
                <a:solidFill>
                  <a:srgbClr val="002147"/>
                </a:solidFill>
                <a:latin typeface="Calibri"/>
                <a:ea typeface="Calibri"/>
                <a:cs typeface="Calibri"/>
                <a:sym typeface="Calibri"/>
              </a:rPr>
              <a:t>Încredere: cât de ușor sau dificil este să deosebiți știrile și informațiile de încredere față de cele care nu sunt de încredere pe următoarele platforme?</a:t>
            </a:r>
            <a:endParaRPr/>
          </a:p>
        </p:txBody>
      </p:sp>
      <p:graphicFrame>
        <p:nvGraphicFramePr>
          <p:cNvPr id="960" name="Google Shape;960;p44"/>
          <p:cNvGraphicFramePr/>
          <p:nvPr/>
        </p:nvGraphicFramePr>
        <p:xfrm>
          <a:off x="642257" y="1426029"/>
          <a:ext cx="11027229" cy="4863375"/>
        </p:xfrm>
        <a:graphic>
          <a:graphicData uri="http://schemas.openxmlformats.org/drawingml/2006/chart">
            <c:chart r:id="rId6"/>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pic>
        <p:nvPicPr>
          <p:cNvPr id="966" name="Google Shape;966;p45"/>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967" name="Google Shape;967;p45"/>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968" name="Google Shape;968;p45"/>
          <p:cNvSpPr txBox="1"/>
          <p:nvPr>
            <p:ph type="title"/>
          </p:nvPr>
        </p:nvSpPr>
        <p:spPr>
          <a:xfrm>
            <a:off x="468086" y="880670"/>
            <a:ext cx="8329431"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Arial"/>
              <a:buNone/>
            </a:pPr>
            <a:r>
              <a:rPr b="1" lang="ro-RO" sz="5400">
                <a:latin typeface="Arial"/>
                <a:ea typeface="Arial"/>
                <a:cs typeface="Arial"/>
                <a:sym typeface="Arial"/>
              </a:rPr>
              <a:t>România:</a:t>
            </a:r>
            <a:br>
              <a:rPr b="1" lang="ro-RO" sz="5400">
                <a:latin typeface="Arial"/>
                <a:ea typeface="Arial"/>
                <a:cs typeface="Arial"/>
                <a:sym typeface="Arial"/>
              </a:rPr>
            </a:br>
            <a:r>
              <a:rPr b="1" lang="ro-RO" sz="5400">
                <a:latin typeface="Arial"/>
                <a:ea typeface="Arial"/>
                <a:cs typeface="Arial"/>
                <a:sym typeface="Arial"/>
              </a:rPr>
              <a:t>Rețele de socializare pentru accesul la știri</a:t>
            </a:r>
            <a:endParaRPr b="1" sz="5400"/>
          </a:p>
        </p:txBody>
      </p:sp>
      <p:pic>
        <p:nvPicPr>
          <p:cNvPr id="969" name="Google Shape;969;p45"/>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970" name="Google Shape;970;p45"/>
          <p:cNvSpPr txBox="1"/>
          <p:nvPr/>
        </p:nvSpPr>
        <p:spPr>
          <a:xfrm>
            <a:off x="468085" y="2826211"/>
            <a:ext cx="706482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Antonia Matei</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46"/>
          <p:cNvSpPr/>
          <p:nvPr/>
        </p:nvSpPr>
        <p:spPr>
          <a:xfrm>
            <a:off x="664029" y="1417576"/>
            <a:ext cx="10744200" cy="717298"/>
          </a:xfrm>
          <a:prstGeom prst="rect">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976" name="Google Shape;976;p46"/>
          <p:cNvPicPr preferRelativeResize="0"/>
          <p:nvPr/>
        </p:nvPicPr>
        <p:blipFill rotWithShape="1">
          <a:blip r:embed="rId3">
            <a:alphaModFix/>
          </a:blip>
          <a:srcRect b="0" l="0" r="0" t="0"/>
          <a:stretch/>
        </p:blipFill>
        <p:spPr>
          <a:xfrm>
            <a:off x="9083041" y="6497592"/>
            <a:ext cx="1188000" cy="246599"/>
          </a:xfrm>
          <a:prstGeom prst="rect">
            <a:avLst/>
          </a:prstGeom>
          <a:noFill/>
          <a:ln>
            <a:noFill/>
          </a:ln>
        </p:spPr>
      </p:pic>
      <p:pic>
        <p:nvPicPr>
          <p:cNvPr descr="Image result for romania flag circle" id="977" name="Google Shape;977;p46"/>
          <p:cNvPicPr preferRelativeResize="0"/>
          <p:nvPr/>
        </p:nvPicPr>
        <p:blipFill rotWithShape="1">
          <a:blip r:embed="rId4">
            <a:alphaModFix/>
          </a:blip>
          <a:srcRect b="0" l="0" r="0" t="0"/>
          <a:stretch/>
        </p:blipFill>
        <p:spPr>
          <a:xfrm>
            <a:off x="216308" y="61019"/>
            <a:ext cx="893903" cy="893903"/>
          </a:xfrm>
          <a:prstGeom prst="rect">
            <a:avLst/>
          </a:prstGeom>
          <a:noFill/>
          <a:ln>
            <a:noFill/>
          </a:ln>
        </p:spPr>
      </p:pic>
      <p:sp>
        <p:nvSpPr>
          <p:cNvPr id="978" name="Google Shape;978;p46"/>
          <p:cNvSpPr txBox="1"/>
          <p:nvPr/>
        </p:nvSpPr>
        <p:spPr>
          <a:xfrm>
            <a:off x="1605280" y="254399"/>
            <a:ext cx="9443888" cy="50714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2147"/>
              </a:buClr>
              <a:buSzPts val="2800"/>
              <a:buFont typeface="Calibri"/>
              <a:buNone/>
            </a:pPr>
            <a:r>
              <a:rPr b="1" i="0" lang="ro-RO" sz="2800" u="none" cap="none" strike="noStrike">
                <a:solidFill>
                  <a:srgbClr val="002147"/>
                </a:solidFill>
                <a:latin typeface="Calibri"/>
                <a:ea typeface="Calibri"/>
                <a:cs typeface="Calibri"/>
                <a:sym typeface="Calibri"/>
              </a:rPr>
              <a:t>Social media – principala modalitatea de a afla despre știri, </a:t>
            </a:r>
            <a:endParaRPr/>
          </a:p>
          <a:p>
            <a:pPr indent="0" lvl="0" marL="0" marR="0" rtl="0" algn="ctr">
              <a:lnSpc>
                <a:spcPct val="100000"/>
              </a:lnSpc>
              <a:spcBef>
                <a:spcPts val="0"/>
              </a:spcBef>
              <a:spcAft>
                <a:spcPts val="0"/>
              </a:spcAft>
              <a:buClr>
                <a:srgbClr val="002147"/>
              </a:buClr>
              <a:buSzPts val="2800"/>
              <a:buFont typeface="Calibri"/>
              <a:buNone/>
            </a:pPr>
            <a:r>
              <a:rPr b="1" i="0" lang="ro-RO" sz="2800" u="none" cap="none" strike="noStrike">
                <a:solidFill>
                  <a:srgbClr val="002147"/>
                </a:solidFill>
                <a:latin typeface="Calibri"/>
                <a:ea typeface="Calibri"/>
                <a:cs typeface="Calibri"/>
                <a:sym typeface="Calibri"/>
              </a:rPr>
              <a:t>în scădere</a:t>
            </a:r>
            <a:endParaRPr/>
          </a:p>
        </p:txBody>
      </p:sp>
      <p:pic>
        <p:nvPicPr>
          <p:cNvPr id="979" name="Google Shape;979;p46"/>
          <p:cNvPicPr preferRelativeResize="0"/>
          <p:nvPr/>
        </p:nvPicPr>
        <p:blipFill rotWithShape="1">
          <a:blip r:embed="rId5">
            <a:alphaModFix/>
          </a:blip>
          <a:srcRect b="0" l="0" r="0" t="0"/>
          <a:stretch/>
        </p:blipFill>
        <p:spPr>
          <a:xfrm>
            <a:off x="11049168" y="6087108"/>
            <a:ext cx="959144" cy="533784"/>
          </a:xfrm>
          <a:prstGeom prst="rect">
            <a:avLst/>
          </a:prstGeom>
          <a:noFill/>
          <a:ln>
            <a:noFill/>
          </a:ln>
        </p:spPr>
      </p:pic>
      <p:sp>
        <p:nvSpPr>
          <p:cNvPr id="980" name="Google Shape;980;p46"/>
          <p:cNvSpPr txBox="1"/>
          <p:nvPr/>
        </p:nvSpPr>
        <p:spPr>
          <a:xfrm>
            <a:off x="325121" y="6087106"/>
            <a:ext cx="8757920"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ro-RO" sz="1800">
                <a:solidFill>
                  <a:schemeClr val="dk2"/>
                </a:solidFill>
                <a:latin typeface="Calibri"/>
                <a:ea typeface="Calibri"/>
                <a:cs typeface="Calibri"/>
                <a:sym typeface="Calibri"/>
              </a:rPr>
              <a:t>[Q10a_new2017] Care dintre acestea a fost PRINCIPALA modalitate prin care aţi aflat de ştiri în ultima săptămână?</a:t>
            </a:r>
            <a:r>
              <a:rPr b="0" i="1" lang="ro-RO" sz="1800" u="none" cap="none" strike="noStrike">
                <a:solidFill>
                  <a:schemeClr val="dk2"/>
                </a:solidFill>
                <a:latin typeface="Calibri"/>
                <a:ea typeface="Calibri"/>
                <a:cs typeface="Calibri"/>
                <a:sym typeface="Calibri"/>
              </a:rPr>
              <a:t> Baza – tot eșantionul românesc, 2023, 2024.</a:t>
            </a:r>
            <a:endParaRPr/>
          </a:p>
          <a:p>
            <a:pPr indent="0" lvl="0" marL="0" marR="0" rtl="0" algn="l">
              <a:spcBef>
                <a:spcPts val="0"/>
              </a:spcBef>
              <a:spcAft>
                <a:spcPts val="0"/>
              </a:spcAft>
              <a:buNone/>
            </a:pPr>
            <a:r>
              <a:t/>
            </a:r>
            <a:endParaRPr i="1"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i="1"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i="1" sz="1800">
              <a:solidFill>
                <a:schemeClr val="dk1"/>
              </a:solidFill>
              <a:latin typeface="Calibri"/>
              <a:ea typeface="Calibri"/>
              <a:cs typeface="Calibri"/>
              <a:sym typeface="Calibri"/>
            </a:endParaRPr>
          </a:p>
        </p:txBody>
      </p:sp>
      <p:graphicFrame>
        <p:nvGraphicFramePr>
          <p:cNvPr id="981" name="Google Shape;981;p46"/>
          <p:cNvGraphicFramePr/>
          <p:nvPr/>
        </p:nvGraphicFramePr>
        <p:xfrm>
          <a:off x="664029" y="1458687"/>
          <a:ext cx="10842171" cy="4451816"/>
        </p:xfrm>
        <a:graphic>
          <a:graphicData uri="http://schemas.openxmlformats.org/drawingml/2006/chart">
            <c:chart r:id="rId6"/>
          </a:graphicData>
        </a:graphic>
      </p:graphicFrame>
      <p:pic>
        <p:nvPicPr>
          <p:cNvPr id="982" name="Google Shape;982;p46"/>
          <p:cNvPicPr preferRelativeResize="0"/>
          <p:nvPr/>
        </p:nvPicPr>
        <p:blipFill rotWithShape="1">
          <a:blip r:embed="rId7">
            <a:alphaModFix/>
          </a:blip>
          <a:srcRect b="0" l="0" r="0" t="0"/>
          <a:stretch/>
        </p:blipFill>
        <p:spPr>
          <a:xfrm>
            <a:off x="10965701" y="182728"/>
            <a:ext cx="868224" cy="716336"/>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47"/>
          <p:cNvSpPr txBox="1"/>
          <p:nvPr>
            <p:ph type="title"/>
          </p:nvPr>
        </p:nvSpPr>
        <p:spPr>
          <a:xfrm>
            <a:off x="838200" y="136965"/>
            <a:ext cx="10515600" cy="132556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002147"/>
              </a:buClr>
              <a:buSzPts val="3400"/>
              <a:buFont typeface="Calibri"/>
              <a:buNone/>
            </a:pPr>
            <a:r>
              <a:rPr b="1" lang="ro-RO" sz="3400">
                <a:latin typeface="Calibri"/>
                <a:ea typeface="Calibri"/>
                <a:cs typeface="Calibri"/>
                <a:sym typeface="Calibri"/>
              </a:rPr>
              <a:t>Principalele rețele de socializare și mesagerie</a:t>
            </a:r>
            <a:endParaRPr b="1" sz="3400">
              <a:latin typeface="Calibri"/>
              <a:ea typeface="Calibri"/>
              <a:cs typeface="Calibri"/>
              <a:sym typeface="Calibri"/>
            </a:endParaRPr>
          </a:p>
        </p:txBody>
      </p:sp>
      <p:pic>
        <p:nvPicPr>
          <p:cNvPr descr="Image result for romania flag circle" id="988" name="Google Shape;988;p47"/>
          <p:cNvPicPr preferRelativeResize="0"/>
          <p:nvPr/>
        </p:nvPicPr>
        <p:blipFill rotWithShape="1">
          <a:blip r:embed="rId3">
            <a:alphaModFix/>
          </a:blip>
          <a:srcRect b="0" l="0" r="0" t="0"/>
          <a:stretch/>
        </p:blipFill>
        <p:spPr>
          <a:xfrm>
            <a:off x="528918" y="323467"/>
            <a:ext cx="893903" cy="893903"/>
          </a:xfrm>
          <a:prstGeom prst="rect">
            <a:avLst/>
          </a:prstGeom>
          <a:noFill/>
          <a:ln>
            <a:noFill/>
          </a:ln>
        </p:spPr>
      </p:pic>
      <p:graphicFrame>
        <p:nvGraphicFramePr>
          <p:cNvPr id="989" name="Google Shape;989;p47"/>
          <p:cNvGraphicFramePr/>
          <p:nvPr/>
        </p:nvGraphicFramePr>
        <p:xfrm>
          <a:off x="720000" y="1507644"/>
          <a:ext cx="3000000" cy="3000000"/>
        </p:xfrm>
        <a:graphic>
          <a:graphicData uri="http://schemas.openxmlformats.org/drawingml/2006/table">
            <a:tbl>
              <a:tblPr bandRow="1" firstCol="1" firstRow="1">
                <a:noFill/>
                <a:tableStyleId>{70BB6C95-BE13-46FA-B1B8-F68B46BEA9E2}</a:tableStyleId>
              </a:tblPr>
              <a:tblGrid>
                <a:gridCol w="1007200"/>
                <a:gridCol w="3853375"/>
                <a:gridCol w="2430300"/>
                <a:gridCol w="2430300"/>
              </a:tblGrid>
              <a:tr h="882550">
                <a:tc>
                  <a:txBody>
                    <a:bodyPr/>
                    <a:lstStyle/>
                    <a:p>
                      <a:pPr indent="0" lvl="0" marL="0" marR="0" rtl="0" algn="l">
                        <a:spcBef>
                          <a:spcPts val="0"/>
                        </a:spcBef>
                        <a:spcAft>
                          <a:spcPts val="0"/>
                        </a:spcAft>
                        <a:buNone/>
                      </a:pPr>
                      <a:r>
                        <a:rPr lang="ro-RO" sz="2400" u="none" cap="none" strike="noStrike"/>
                        <a:t>Poziție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Brand</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Pentru știri</a:t>
                      </a:r>
                      <a:endParaRPr/>
                    </a:p>
                    <a:p>
                      <a:pPr indent="0" lvl="0" marL="0" marR="0" rtl="0" algn="l">
                        <a:spcBef>
                          <a:spcPts val="0"/>
                        </a:spcBef>
                        <a:spcAft>
                          <a:spcPts val="0"/>
                        </a:spcAft>
                        <a:buNone/>
                      </a:pPr>
                      <a:r>
                        <a:rPr lang="ro-RO" sz="2400" u="none" cap="none" strike="noStrike">
                          <a:latin typeface="Cambria"/>
                          <a:ea typeface="Cambria"/>
                          <a:cs typeface="Cambria"/>
                          <a:sym typeface="Cambria"/>
                        </a:rPr>
                        <a:t>2023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Pentru știri</a:t>
                      </a:r>
                      <a:endParaRPr/>
                    </a:p>
                    <a:p>
                      <a:pPr indent="0" lvl="0" marL="0" marR="0" rtl="0" algn="l">
                        <a:spcBef>
                          <a:spcPts val="0"/>
                        </a:spcBef>
                        <a:spcAft>
                          <a:spcPts val="0"/>
                        </a:spcAft>
                        <a:buNone/>
                      </a:pPr>
                      <a:r>
                        <a:rPr lang="ro-RO" sz="2400" u="none" cap="none" strike="noStrike">
                          <a:latin typeface="Cambria"/>
                          <a:ea typeface="Cambria"/>
                          <a:cs typeface="Cambria"/>
                          <a:sym typeface="Cambria"/>
                        </a:rPr>
                        <a:t>202</a:t>
                      </a:r>
                      <a:r>
                        <a:rPr lang="ro-RO" sz="2400">
                          <a:latin typeface="Cambria"/>
                          <a:ea typeface="Cambria"/>
                          <a:cs typeface="Cambria"/>
                          <a:sym typeface="Cambria"/>
                        </a:rPr>
                        <a:t>4</a:t>
                      </a:r>
                      <a:endParaRPr sz="2400" u="none" cap="none" strike="noStrike">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1</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Facebook</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55%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46% (-9)</a:t>
                      </a:r>
                      <a:endParaRPr b="1" sz="2400" u="none" cap="none" strike="noStrike">
                        <a:solidFill>
                          <a:schemeClr val="dk2"/>
                        </a:solidFill>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2</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YouTube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34%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28% (-6)</a:t>
                      </a:r>
                      <a:endParaRPr b="1" sz="2400" u="none" cap="none" strike="noStrike">
                        <a:solidFill>
                          <a:schemeClr val="dk2"/>
                        </a:solidFill>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WhatsApp</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24%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23% (-1)</a:t>
                      </a:r>
                      <a:endParaRPr b="1" sz="2400" u="none" cap="none" strike="noStrike">
                        <a:solidFill>
                          <a:schemeClr val="dk2"/>
                        </a:solidFill>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4</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Facebook Messenger</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16%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12% (-4)</a:t>
                      </a:r>
                      <a:endParaRPr b="1" sz="2400" u="none" cap="none" strike="noStrike">
                        <a:solidFill>
                          <a:schemeClr val="dk2"/>
                        </a:solidFill>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5</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Instagram</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13%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11% (-2)</a:t>
                      </a:r>
                      <a:endParaRPr b="1" sz="2400" u="none" cap="none" strike="noStrike">
                        <a:solidFill>
                          <a:schemeClr val="dk2"/>
                        </a:solidFill>
                        <a:latin typeface="Cambria"/>
                        <a:ea typeface="Cambria"/>
                        <a:cs typeface="Cambria"/>
                        <a:sym typeface="Cambria"/>
                      </a:endParaRPr>
                    </a:p>
                  </a:txBody>
                  <a:tcPr marT="0" marB="0" marR="68575" marL="68575"/>
                </a:tc>
              </a:tr>
              <a:tr h="576575">
                <a:tc>
                  <a:txBody>
                    <a:bodyPr/>
                    <a:lstStyle/>
                    <a:p>
                      <a:pPr indent="0" lvl="0" marL="0" marR="0" rtl="0" algn="l">
                        <a:spcBef>
                          <a:spcPts val="0"/>
                        </a:spcBef>
                        <a:spcAft>
                          <a:spcPts val="0"/>
                        </a:spcAft>
                        <a:buNone/>
                      </a:pPr>
                      <a:r>
                        <a:rPr lang="ro-RO" sz="2400" u="none" cap="none" strike="noStrike"/>
                        <a:t>6</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libri"/>
                          <a:ea typeface="Calibri"/>
                          <a:cs typeface="Calibri"/>
                          <a:sym typeface="Calibri"/>
                        </a:rPr>
                        <a:t>TikTok</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0" lang="ro-RO" sz="2400" u="none" cap="none" strike="noStrike">
                          <a:solidFill>
                            <a:schemeClr val="dk1"/>
                          </a:solidFill>
                        </a:rPr>
                        <a:t>16%</a:t>
                      </a:r>
                      <a:endParaRPr b="0"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 16%</a:t>
                      </a:r>
                      <a:endParaRPr b="1" sz="2400" u="none" cap="none" strike="noStrike">
                        <a:solidFill>
                          <a:schemeClr val="dk2"/>
                        </a:solidFill>
                        <a:latin typeface="Cambria"/>
                        <a:ea typeface="Cambria"/>
                        <a:cs typeface="Cambria"/>
                        <a:sym typeface="Cambria"/>
                      </a:endParaRPr>
                    </a:p>
                  </a:txBody>
                  <a:tcPr marT="0" marB="0" marR="68575" marL="68575"/>
                </a:tc>
              </a:tr>
            </a:tbl>
          </a:graphicData>
        </a:graphic>
      </p:graphicFrame>
      <p:pic>
        <p:nvPicPr>
          <p:cNvPr id="990" name="Google Shape;990;p47"/>
          <p:cNvPicPr preferRelativeResize="0"/>
          <p:nvPr/>
        </p:nvPicPr>
        <p:blipFill rotWithShape="1">
          <a:blip r:embed="rId4">
            <a:alphaModFix/>
          </a:blip>
          <a:srcRect b="0" l="0" r="0" t="0"/>
          <a:stretch/>
        </p:blipFill>
        <p:spPr>
          <a:xfrm>
            <a:off x="3905646" y="2462001"/>
            <a:ext cx="342159" cy="342159"/>
          </a:xfrm>
          <a:prstGeom prst="rect">
            <a:avLst/>
          </a:prstGeom>
          <a:noFill/>
          <a:ln>
            <a:noFill/>
          </a:ln>
        </p:spPr>
      </p:pic>
      <p:pic>
        <p:nvPicPr>
          <p:cNvPr id="991" name="Google Shape;991;p47"/>
          <p:cNvPicPr preferRelativeResize="0"/>
          <p:nvPr/>
        </p:nvPicPr>
        <p:blipFill rotWithShape="1">
          <a:blip r:embed="rId5">
            <a:alphaModFix/>
          </a:blip>
          <a:srcRect b="0" l="0" r="0" t="0"/>
          <a:stretch/>
        </p:blipFill>
        <p:spPr>
          <a:xfrm>
            <a:off x="3715797" y="3061924"/>
            <a:ext cx="681232" cy="381075"/>
          </a:xfrm>
          <a:prstGeom prst="rect">
            <a:avLst/>
          </a:prstGeom>
          <a:noFill/>
          <a:ln>
            <a:noFill/>
          </a:ln>
        </p:spPr>
      </p:pic>
      <p:pic>
        <p:nvPicPr>
          <p:cNvPr id="992" name="Google Shape;992;p47"/>
          <p:cNvPicPr preferRelativeResize="0"/>
          <p:nvPr/>
        </p:nvPicPr>
        <p:blipFill rotWithShape="1">
          <a:blip r:embed="rId6">
            <a:alphaModFix/>
          </a:blip>
          <a:srcRect b="0" l="0" r="0" t="0"/>
          <a:stretch/>
        </p:blipFill>
        <p:spPr>
          <a:xfrm>
            <a:off x="3865565" y="3615943"/>
            <a:ext cx="442649" cy="381075"/>
          </a:xfrm>
          <a:prstGeom prst="rect">
            <a:avLst/>
          </a:prstGeom>
          <a:noFill/>
          <a:ln>
            <a:noFill/>
          </a:ln>
        </p:spPr>
      </p:pic>
      <p:pic>
        <p:nvPicPr>
          <p:cNvPr id="993" name="Google Shape;993;p47"/>
          <p:cNvPicPr preferRelativeResize="0"/>
          <p:nvPr/>
        </p:nvPicPr>
        <p:blipFill rotWithShape="1">
          <a:blip r:embed="rId7">
            <a:alphaModFix/>
          </a:blip>
          <a:srcRect b="0" l="0" r="0" t="0"/>
          <a:stretch/>
        </p:blipFill>
        <p:spPr>
          <a:xfrm>
            <a:off x="4554570" y="4201887"/>
            <a:ext cx="292161" cy="293501"/>
          </a:xfrm>
          <a:prstGeom prst="rect">
            <a:avLst/>
          </a:prstGeom>
          <a:noFill/>
          <a:ln>
            <a:noFill/>
          </a:ln>
        </p:spPr>
      </p:pic>
      <p:pic>
        <p:nvPicPr>
          <p:cNvPr id="994" name="Google Shape;994;p47"/>
          <p:cNvPicPr preferRelativeResize="0"/>
          <p:nvPr/>
        </p:nvPicPr>
        <p:blipFill rotWithShape="1">
          <a:blip r:embed="rId8">
            <a:alphaModFix/>
          </a:blip>
          <a:srcRect b="0" l="0" r="0" t="0"/>
          <a:stretch/>
        </p:blipFill>
        <p:spPr>
          <a:xfrm>
            <a:off x="3933875" y="4786101"/>
            <a:ext cx="320836" cy="319410"/>
          </a:xfrm>
          <a:prstGeom prst="rect">
            <a:avLst/>
          </a:prstGeom>
          <a:noFill/>
          <a:ln>
            <a:noFill/>
          </a:ln>
        </p:spPr>
      </p:pic>
      <p:pic>
        <p:nvPicPr>
          <p:cNvPr id="995" name="Google Shape;995;p47"/>
          <p:cNvPicPr preferRelativeResize="0"/>
          <p:nvPr/>
        </p:nvPicPr>
        <p:blipFill rotWithShape="1">
          <a:blip r:embed="rId9">
            <a:alphaModFix/>
          </a:blip>
          <a:srcRect b="0" l="0" r="0" t="0"/>
          <a:stretch/>
        </p:blipFill>
        <p:spPr>
          <a:xfrm>
            <a:off x="3783155" y="5395705"/>
            <a:ext cx="607467" cy="319410"/>
          </a:xfrm>
          <a:prstGeom prst="rect">
            <a:avLst/>
          </a:prstGeom>
          <a:noFill/>
          <a:ln>
            <a:noFill/>
          </a:ln>
        </p:spPr>
      </p:pic>
      <p:pic>
        <p:nvPicPr>
          <p:cNvPr id="996" name="Google Shape;996;p47"/>
          <p:cNvPicPr preferRelativeResize="0"/>
          <p:nvPr/>
        </p:nvPicPr>
        <p:blipFill rotWithShape="1">
          <a:blip r:embed="rId10">
            <a:alphaModFix/>
          </a:blip>
          <a:srcRect b="0" l="0" r="0" t="0"/>
          <a:stretch/>
        </p:blipFill>
        <p:spPr>
          <a:xfrm>
            <a:off x="10845838" y="474057"/>
            <a:ext cx="868224" cy="716336"/>
          </a:xfrm>
          <a:prstGeom prst="rect">
            <a:avLst/>
          </a:prstGeom>
          <a:noFill/>
          <a:ln>
            <a:noFill/>
          </a:ln>
        </p:spPr>
      </p:pic>
      <p:pic>
        <p:nvPicPr>
          <p:cNvPr id="997" name="Google Shape;997;p47"/>
          <p:cNvPicPr preferRelativeResize="0"/>
          <p:nvPr/>
        </p:nvPicPr>
        <p:blipFill rotWithShape="1">
          <a:blip r:embed="rId11">
            <a:alphaModFix/>
          </a:blip>
          <a:srcRect b="0" l="0" r="0" t="0"/>
          <a:stretch/>
        </p:blipFill>
        <p:spPr>
          <a:xfrm>
            <a:off x="10603445" y="5851168"/>
            <a:ext cx="1188000" cy="246599"/>
          </a:xfrm>
          <a:prstGeom prst="rect">
            <a:avLst/>
          </a:prstGeom>
          <a:noFill/>
          <a:ln>
            <a:noFill/>
          </a:ln>
        </p:spPr>
      </p:pic>
      <p:cxnSp>
        <p:nvCxnSpPr>
          <p:cNvPr id="998" name="Google Shape;998;p47"/>
          <p:cNvCxnSpPr/>
          <p:nvPr/>
        </p:nvCxnSpPr>
        <p:spPr>
          <a:xfrm>
            <a:off x="4913021" y="2545054"/>
            <a:ext cx="381482" cy="259106"/>
          </a:xfrm>
          <a:prstGeom prst="straightConnector1">
            <a:avLst/>
          </a:prstGeom>
          <a:noFill/>
          <a:ln cap="flat" cmpd="sng" w="19050">
            <a:solidFill>
              <a:schemeClr val="accent1"/>
            </a:solidFill>
            <a:prstDash val="solid"/>
            <a:miter lim="800000"/>
            <a:headEnd len="sm" w="sm" type="none"/>
            <a:tailEnd len="med" w="med" type="triangle"/>
          </a:ln>
        </p:spPr>
      </p:cxnSp>
      <p:cxnSp>
        <p:nvCxnSpPr>
          <p:cNvPr id="999" name="Google Shape;999;p47"/>
          <p:cNvCxnSpPr/>
          <p:nvPr/>
        </p:nvCxnSpPr>
        <p:spPr>
          <a:xfrm>
            <a:off x="4913021" y="3082995"/>
            <a:ext cx="381482" cy="259106"/>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00" name="Google Shape;1000;p47"/>
          <p:cNvCxnSpPr/>
          <p:nvPr/>
        </p:nvCxnSpPr>
        <p:spPr>
          <a:xfrm>
            <a:off x="4913021" y="3676928"/>
            <a:ext cx="381482" cy="259106"/>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01" name="Google Shape;1001;p47"/>
          <p:cNvCxnSpPr/>
          <p:nvPr/>
        </p:nvCxnSpPr>
        <p:spPr>
          <a:xfrm>
            <a:off x="4924723" y="4284403"/>
            <a:ext cx="381482" cy="259106"/>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02" name="Google Shape;1002;p47"/>
          <p:cNvCxnSpPr/>
          <p:nvPr/>
        </p:nvCxnSpPr>
        <p:spPr>
          <a:xfrm>
            <a:off x="4924723" y="4911793"/>
            <a:ext cx="381482" cy="259106"/>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03" name="Google Shape;1003;p47"/>
          <p:cNvCxnSpPr/>
          <p:nvPr/>
        </p:nvCxnSpPr>
        <p:spPr>
          <a:xfrm>
            <a:off x="4681673" y="5578059"/>
            <a:ext cx="624532" cy="0"/>
          </a:xfrm>
          <a:prstGeom prst="straightConnector1">
            <a:avLst/>
          </a:prstGeom>
          <a:noFill/>
          <a:ln cap="flat" cmpd="sng" w="19050">
            <a:solidFill>
              <a:schemeClr val="accent1"/>
            </a:solidFill>
            <a:prstDash val="solid"/>
            <a:miter lim="800000"/>
            <a:headEnd len="sm" w="sm" type="none"/>
            <a:tailEnd len="med" w="med" type="triangle"/>
          </a:ln>
        </p:spPr>
      </p:cxnSp>
      <p:sp>
        <p:nvSpPr>
          <p:cNvPr id="1004" name="Google Shape;1004;p47"/>
          <p:cNvSpPr txBox="1"/>
          <p:nvPr/>
        </p:nvSpPr>
        <p:spPr>
          <a:xfrm>
            <a:off x="2795015" y="6337783"/>
            <a:ext cx="557114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Baza – tot eșantionul românesc, 2024, 2007 de persoane</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8" name="Shape 1008"/>
        <p:cNvGrpSpPr/>
        <p:nvPr/>
      </p:nvGrpSpPr>
      <p:grpSpPr>
        <a:xfrm>
          <a:off x="0" y="0"/>
          <a:ext cx="0" cy="0"/>
          <a:chOff x="0" y="0"/>
          <a:chExt cx="0" cy="0"/>
        </a:xfrm>
      </p:grpSpPr>
      <p:sp>
        <p:nvSpPr>
          <p:cNvPr id="1009" name="Google Shape;1009;p48"/>
          <p:cNvSpPr txBox="1"/>
          <p:nvPr>
            <p:ph type="title"/>
          </p:nvPr>
        </p:nvSpPr>
        <p:spPr>
          <a:xfrm>
            <a:off x="838200" y="136965"/>
            <a:ext cx="10515600" cy="132556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002147"/>
              </a:buClr>
              <a:buSzPts val="3600"/>
              <a:buFont typeface="Calibri"/>
              <a:buNone/>
            </a:pPr>
            <a:r>
              <a:rPr b="1" lang="ro-RO" sz="3600">
                <a:latin typeface="Calibri"/>
                <a:ea typeface="Calibri"/>
                <a:cs typeface="Calibri"/>
                <a:sym typeface="Calibri"/>
              </a:rPr>
              <a:t>Surse pe care le urmăriți pentru știri</a:t>
            </a:r>
            <a:endParaRPr b="1" sz="3400">
              <a:latin typeface="Calibri"/>
              <a:ea typeface="Calibri"/>
              <a:cs typeface="Calibri"/>
              <a:sym typeface="Calibri"/>
            </a:endParaRPr>
          </a:p>
        </p:txBody>
      </p:sp>
      <p:pic>
        <p:nvPicPr>
          <p:cNvPr descr="Image result for romania flag circle" id="1010" name="Google Shape;1010;p48"/>
          <p:cNvPicPr preferRelativeResize="0"/>
          <p:nvPr/>
        </p:nvPicPr>
        <p:blipFill rotWithShape="1">
          <a:blip r:embed="rId3">
            <a:alphaModFix/>
          </a:blip>
          <a:srcRect b="0" l="0" r="0" t="0"/>
          <a:stretch/>
        </p:blipFill>
        <p:spPr>
          <a:xfrm>
            <a:off x="528918" y="323467"/>
            <a:ext cx="893903" cy="893903"/>
          </a:xfrm>
          <a:prstGeom prst="rect">
            <a:avLst/>
          </a:prstGeom>
          <a:noFill/>
          <a:ln>
            <a:noFill/>
          </a:ln>
        </p:spPr>
      </p:pic>
      <p:graphicFrame>
        <p:nvGraphicFramePr>
          <p:cNvPr id="1011" name="Google Shape;1011;p48"/>
          <p:cNvGraphicFramePr/>
          <p:nvPr/>
        </p:nvGraphicFramePr>
        <p:xfrm>
          <a:off x="917884" y="1332447"/>
          <a:ext cx="3000000" cy="3000000"/>
        </p:xfrm>
        <a:graphic>
          <a:graphicData uri="http://schemas.openxmlformats.org/drawingml/2006/table">
            <a:tbl>
              <a:tblPr bandRow="1" firstCol="1" firstRow="1">
                <a:noFill/>
                <a:tableStyleId>{70BB6C95-BE13-46FA-B1B8-F68B46BEA9E2}</a:tableStyleId>
              </a:tblPr>
              <a:tblGrid>
                <a:gridCol w="1089500"/>
                <a:gridCol w="6147950"/>
                <a:gridCol w="1197425"/>
                <a:gridCol w="2080725"/>
              </a:tblGrid>
              <a:tr h="930600">
                <a:tc>
                  <a:txBody>
                    <a:bodyPr/>
                    <a:lstStyle/>
                    <a:p>
                      <a:pPr indent="0" lvl="0" marL="0" marR="0" rtl="0" algn="l">
                        <a:spcBef>
                          <a:spcPts val="0"/>
                        </a:spcBef>
                        <a:spcAft>
                          <a:spcPts val="0"/>
                        </a:spcAft>
                        <a:buNone/>
                      </a:pPr>
                      <a:r>
                        <a:rPr lang="ro-RO" sz="2400" u="none" cap="none" strike="noStrike"/>
                        <a:t>Poziție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mbria"/>
                          <a:ea typeface="Cambria"/>
                          <a:cs typeface="Cambria"/>
                          <a:sym typeface="Cambria"/>
                        </a:rPr>
                        <a:t>2023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mbria"/>
                          <a:ea typeface="Cambria"/>
                          <a:cs typeface="Cambria"/>
                          <a:sym typeface="Cambria"/>
                        </a:rPr>
                        <a:t>2024</a:t>
                      </a:r>
                      <a:endParaRPr sz="2400" u="none" cap="none" strike="noStrike">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1</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Oameni obișnuiți</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38%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44% (+8)</a:t>
                      </a:r>
                      <a:endParaRPr b="1" sz="2400" u="none" cap="none" strike="noStrike">
                        <a:solidFill>
                          <a:schemeClr val="dk2"/>
                        </a:solidFill>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2</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Branduri de știri sau jurnaliști mainstream</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49%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44% (-4)</a:t>
                      </a:r>
                      <a:endParaRPr b="1" sz="2400" u="none" cap="none" strike="noStrike">
                        <a:solidFill>
                          <a:schemeClr val="dk2"/>
                        </a:solidFill>
                        <a:latin typeface="Cambria"/>
                        <a:ea typeface="Cambria"/>
                        <a:cs typeface="Cambria"/>
                        <a:sym typeface="Cambria"/>
                      </a:endParaRPr>
                    </a:p>
                  </a:txBody>
                  <a:tcPr marT="0" marB="0" marR="68575" marL="68575"/>
                </a:tc>
              </a:tr>
              <a:tr h="707275">
                <a:tc>
                  <a:txBody>
                    <a:bodyPr/>
                    <a:lstStyle/>
                    <a:p>
                      <a:pPr indent="0" lvl="0" marL="0" marR="0" rtl="0" algn="l">
                        <a:spcBef>
                          <a:spcPts val="0"/>
                        </a:spcBef>
                        <a:spcAft>
                          <a:spcPts val="0"/>
                        </a:spcAft>
                        <a:buNone/>
                      </a:pPr>
                      <a:r>
                        <a:rPr lang="ro-RO" sz="2400" u="none" cap="none" strike="noStrike"/>
                        <a:t>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Jurnaliști sau surse de știri alternative/de dimensiuni mai mici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29%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36% (+7)</a:t>
                      </a:r>
                      <a:endParaRPr b="1" sz="2400" u="none" cap="none" strike="noStrike">
                        <a:solidFill>
                          <a:schemeClr val="dk2"/>
                        </a:solidFill>
                        <a:latin typeface="Cambria"/>
                        <a:ea typeface="Cambria"/>
                        <a:cs typeface="Cambria"/>
                        <a:sym typeface="Cambria"/>
                      </a:endParaRPr>
                    </a:p>
                  </a:txBody>
                  <a:tcPr marT="0" marB="0" marR="68575" marL="68575"/>
                </a:tc>
              </a:tr>
              <a:tr h="707275">
                <a:tc>
                  <a:txBody>
                    <a:bodyPr/>
                    <a:lstStyle/>
                    <a:p>
                      <a:pPr indent="0" lvl="0" marL="0" marR="0" rtl="0" algn="l">
                        <a:spcBef>
                          <a:spcPts val="0"/>
                        </a:spcBef>
                        <a:spcAft>
                          <a:spcPts val="0"/>
                        </a:spcAft>
                        <a:buNone/>
                      </a:pPr>
                      <a:r>
                        <a:rPr lang="ro-RO" sz="2400" u="none" cap="none" strike="noStrike"/>
                        <a:t>4</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Vedete (muzicieni, actori, comedianți, sportivi cunoscuți)</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23%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30% (+7)</a:t>
                      </a:r>
                      <a:endParaRPr b="1" sz="2400" u="none" cap="none" strike="noStrike">
                        <a:solidFill>
                          <a:schemeClr val="dk2"/>
                        </a:solidFill>
                        <a:latin typeface="Cambria"/>
                        <a:ea typeface="Cambria"/>
                        <a:cs typeface="Cambria"/>
                        <a:sym typeface="Cambria"/>
                      </a:endParaRPr>
                    </a:p>
                  </a:txBody>
                  <a:tcPr marT="0" marB="0" marR="68575" marL="68575"/>
                </a:tc>
              </a:tr>
              <a:tr h="707275">
                <a:tc>
                  <a:txBody>
                    <a:bodyPr/>
                    <a:lstStyle/>
                    <a:p>
                      <a:pPr indent="0" lvl="0" marL="0" marR="0" rtl="0" algn="l">
                        <a:spcBef>
                          <a:spcPts val="0"/>
                        </a:spcBef>
                        <a:spcAft>
                          <a:spcPts val="0"/>
                        </a:spcAft>
                        <a:buNone/>
                      </a:pPr>
                      <a:r>
                        <a:rPr lang="ro-RO" sz="2400" u="none" cap="none" strike="noStrike"/>
                        <a:t>5</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Influenceri/creatori de pe social media, celebrități din mediul online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21%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23% (+2)</a:t>
                      </a:r>
                      <a:endParaRPr b="1" sz="2400" u="none" cap="none" strike="noStrike">
                        <a:solidFill>
                          <a:schemeClr val="dk2"/>
                        </a:solidFill>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6</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libri"/>
                          <a:ea typeface="Calibri"/>
                          <a:cs typeface="Calibri"/>
                          <a:sym typeface="Calibri"/>
                        </a:rPr>
                        <a:t>Politicieni sau activiști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0" lang="ro-RO" sz="2400" u="none" cap="none" strike="noStrike">
                          <a:solidFill>
                            <a:schemeClr val="dk1"/>
                          </a:solidFill>
                        </a:rPr>
                        <a:t>18%</a:t>
                      </a:r>
                      <a:endParaRPr b="0"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20% (+2)</a:t>
                      </a:r>
                      <a:endParaRPr b="1" sz="2400" u="none" cap="none" strike="noStrike">
                        <a:solidFill>
                          <a:schemeClr val="dk2"/>
                        </a:solidFill>
                        <a:latin typeface="Cambria"/>
                        <a:ea typeface="Cambria"/>
                        <a:cs typeface="Cambria"/>
                        <a:sym typeface="Cambria"/>
                      </a:endParaRPr>
                    </a:p>
                  </a:txBody>
                  <a:tcPr marT="0" marB="0" marR="68575" marL="68575"/>
                </a:tc>
              </a:tr>
            </a:tbl>
          </a:graphicData>
        </a:graphic>
      </p:graphicFrame>
      <p:pic>
        <p:nvPicPr>
          <p:cNvPr id="1012" name="Google Shape;1012;p48"/>
          <p:cNvPicPr preferRelativeResize="0"/>
          <p:nvPr/>
        </p:nvPicPr>
        <p:blipFill rotWithShape="1">
          <a:blip r:embed="rId4">
            <a:alphaModFix/>
          </a:blip>
          <a:srcRect b="0" l="0" r="0" t="0"/>
          <a:stretch/>
        </p:blipFill>
        <p:spPr>
          <a:xfrm>
            <a:off x="10845838" y="474057"/>
            <a:ext cx="868224" cy="716336"/>
          </a:xfrm>
          <a:prstGeom prst="rect">
            <a:avLst/>
          </a:prstGeom>
          <a:noFill/>
          <a:ln>
            <a:noFill/>
          </a:ln>
        </p:spPr>
      </p:pic>
      <p:pic>
        <p:nvPicPr>
          <p:cNvPr id="1013" name="Google Shape;1013;p48"/>
          <p:cNvPicPr preferRelativeResize="0"/>
          <p:nvPr/>
        </p:nvPicPr>
        <p:blipFill rotWithShape="1">
          <a:blip r:embed="rId5">
            <a:alphaModFix/>
          </a:blip>
          <a:srcRect b="0" l="0" r="0" t="0"/>
          <a:stretch/>
        </p:blipFill>
        <p:spPr>
          <a:xfrm>
            <a:off x="8995919" y="6559015"/>
            <a:ext cx="1188000" cy="246599"/>
          </a:xfrm>
          <a:prstGeom prst="rect">
            <a:avLst/>
          </a:prstGeom>
          <a:noFill/>
          <a:ln>
            <a:noFill/>
          </a:ln>
        </p:spPr>
      </p:pic>
      <p:cxnSp>
        <p:nvCxnSpPr>
          <p:cNvPr id="1014" name="Google Shape;1014;p48"/>
          <p:cNvCxnSpPr/>
          <p:nvPr/>
        </p:nvCxnSpPr>
        <p:spPr>
          <a:xfrm flipH="1" rot="10800000">
            <a:off x="10696860" y="2377099"/>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15" name="Google Shape;1015;p48"/>
          <p:cNvCxnSpPr/>
          <p:nvPr/>
        </p:nvCxnSpPr>
        <p:spPr>
          <a:xfrm>
            <a:off x="10704095" y="2981231"/>
            <a:ext cx="359229" cy="327938"/>
          </a:xfrm>
          <a:prstGeom prst="straightConnector1">
            <a:avLst/>
          </a:prstGeom>
          <a:noFill/>
          <a:ln cap="flat" cmpd="sng" w="19050">
            <a:solidFill>
              <a:schemeClr val="accent1"/>
            </a:solidFill>
            <a:prstDash val="solid"/>
            <a:miter lim="800000"/>
            <a:headEnd len="sm" w="sm" type="none"/>
            <a:tailEnd len="med" w="med" type="triangle"/>
          </a:ln>
        </p:spPr>
      </p:cxnSp>
      <p:sp>
        <p:nvSpPr>
          <p:cNvPr id="1016" name="Google Shape;1016;p48"/>
          <p:cNvSpPr txBox="1"/>
          <p:nvPr/>
        </p:nvSpPr>
        <p:spPr>
          <a:xfrm>
            <a:off x="2008081" y="6396547"/>
            <a:ext cx="598740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Baza – cei care folosesc Facebook pentru știri, 660 de persoane</a:t>
            </a:r>
            <a:endParaRPr/>
          </a:p>
        </p:txBody>
      </p:sp>
      <p:sp>
        <p:nvSpPr>
          <p:cNvPr id="1017" name="Google Shape;1017;p48"/>
          <p:cNvSpPr txBox="1"/>
          <p:nvPr/>
        </p:nvSpPr>
        <p:spPr>
          <a:xfrm>
            <a:off x="3011915" y="1680183"/>
            <a:ext cx="3642467" cy="52776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3200"/>
              <a:buFont typeface="Calibri"/>
              <a:buNone/>
            </a:pPr>
            <a:r>
              <a:rPr b="1" i="0" lang="ro-RO" sz="3200">
                <a:solidFill>
                  <a:schemeClr val="lt1"/>
                </a:solidFill>
                <a:latin typeface="Calibri"/>
                <a:ea typeface="Calibri"/>
                <a:cs typeface="Calibri"/>
                <a:sym typeface="Calibri"/>
              </a:rPr>
              <a:t>Facebook</a:t>
            </a:r>
            <a:endParaRPr b="1" i="0" sz="3200">
              <a:solidFill>
                <a:schemeClr val="lt1"/>
              </a:solidFill>
              <a:latin typeface="Calibri"/>
              <a:ea typeface="Calibri"/>
              <a:cs typeface="Calibri"/>
              <a:sym typeface="Calibri"/>
            </a:endParaRPr>
          </a:p>
        </p:txBody>
      </p:sp>
      <p:pic>
        <p:nvPicPr>
          <p:cNvPr id="1018" name="Google Shape;1018;p48"/>
          <p:cNvPicPr preferRelativeResize="0"/>
          <p:nvPr/>
        </p:nvPicPr>
        <p:blipFill rotWithShape="1">
          <a:blip r:embed="rId6">
            <a:alphaModFix/>
          </a:blip>
          <a:srcRect b="0" l="0" r="0" t="0"/>
          <a:stretch/>
        </p:blipFill>
        <p:spPr>
          <a:xfrm>
            <a:off x="6440956" y="1639477"/>
            <a:ext cx="491348" cy="491348"/>
          </a:xfrm>
          <a:prstGeom prst="rect">
            <a:avLst/>
          </a:prstGeom>
          <a:noFill/>
          <a:ln>
            <a:noFill/>
          </a:ln>
        </p:spPr>
      </p:pic>
      <p:cxnSp>
        <p:nvCxnSpPr>
          <p:cNvPr id="1019" name="Google Shape;1019;p48"/>
          <p:cNvCxnSpPr/>
          <p:nvPr/>
        </p:nvCxnSpPr>
        <p:spPr>
          <a:xfrm flipH="1" rot="10800000">
            <a:off x="10700527" y="3574180"/>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20" name="Google Shape;1020;p48"/>
          <p:cNvCxnSpPr/>
          <p:nvPr/>
        </p:nvCxnSpPr>
        <p:spPr>
          <a:xfrm flipH="1" rot="10800000">
            <a:off x="10754068" y="4344729"/>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21" name="Google Shape;1021;p48"/>
          <p:cNvCxnSpPr/>
          <p:nvPr/>
        </p:nvCxnSpPr>
        <p:spPr>
          <a:xfrm flipH="1" rot="10800000">
            <a:off x="10696860" y="5112830"/>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22" name="Google Shape;1022;p48"/>
          <p:cNvCxnSpPr/>
          <p:nvPr/>
        </p:nvCxnSpPr>
        <p:spPr>
          <a:xfrm flipH="1" rot="10800000">
            <a:off x="10637135" y="5754826"/>
            <a:ext cx="359229" cy="370115"/>
          </a:xfrm>
          <a:prstGeom prst="straightConnector1">
            <a:avLst/>
          </a:prstGeom>
          <a:noFill/>
          <a:ln cap="flat" cmpd="sng" w="19050">
            <a:solidFill>
              <a:schemeClr val="accent1"/>
            </a:solidFill>
            <a:prstDash val="solid"/>
            <a:miter lim="800000"/>
            <a:headEnd len="sm" w="sm" type="none"/>
            <a:tailEnd len="med" w="med" type="triangle"/>
          </a:ln>
        </p:spPr>
      </p:cxn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6" name="Shape 1026"/>
        <p:cNvGrpSpPr/>
        <p:nvPr/>
      </p:nvGrpSpPr>
      <p:grpSpPr>
        <a:xfrm>
          <a:off x="0" y="0"/>
          <a:ext cx="0" cy="0"/>
          <a:chOff x="0" y="0"/>
          <a:chExt cx="0" cy="0"/>
        </a:xfrm>
      </p:grpSpPr>
      <p:sp>
        <p:nvSpPr>
          <p:cNvPr id="1027" name="Google Shape;1027;p49"/>
          <p:cNvSpPr txBox="1"/>
          <p:nvPr>
            <p:ph type="title"/>
          </p:nvPr>
        </p:nvSpPr>
        <p:spPr>
          <a:xfrm>
            <a:off x="838200" y="136965"/>
            <a:ext cx="10515600" cy="1325563"/>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002147"/>
              </a:buClr>
              <a:buSzPts val="3600"/>
              <a:buFont typeface="Calibri"/>
              <a:buNone/>
            </a:pPr>
            <a:r>
              <a:rPr b="1" lang="ro-RO" sz="3600">
                <a:latin typeface="Calibri"/>
                <a:ea typeface="Calibri"/>
                <a:cs typeface="Calibri"/>
                <a:sym typeface="Calibri"/>
              </a:rPr>
              <a:t>Surse pe care le urmăriți pentru știri</a:t>
            </a:r>
            <a:endParaRPr b="1" sz="3400">
              <a:latin typeface="Calibri"/>
              <a:ea typeface="Calibri"/>
              <a:cs typeface="Calibri"/>
              <a:sym typeface="Calibri"/>
            </a:endParaRPr>
          </a:p>
        </p:txBody>
      </p:sp>
      <p:pic>
        <p:nvPicPr>
          <p:cNvPr descr="Image result for romania flag circle" id="1028" name="Google Shape;1028;p49"/>
          <p:cNvPicPr preferRelativeResize="0"/>
          <p:nvPr/>
        </p:nvPicPr>
        <p:blipFill rotWithShape="1">
          <a:blip r:embed="rId3">
            <a:alphaModFix/>
          </a:blip>
          <a:srcRect b="0" l="0" r="0" t="0"/>
          <a:stretch/>
        </p:blipFill>
        <p:spPr>
          <a:xfrm>
            <a:off x="528918" y="323467"/>
            <a:ext cx="893903" cy="893903"/>
          </a:xfrm>
          <a:prstGeom prst="rect">
            <a:avLst/>
          </a:prstGeom>
          <a:noFill/>
          <a:ln>
            <a:noFill/>
          </a:ln>
        </p:spPr>
      </p:pic>
      <p:graphicFrame>
        <p:nvGraphicFramePr>
          <p:cNvPr id="1029" name="Google Shape;1029;p49"/>
          <p:cNvGraphicFramePr/>
          <p:nvPr/>
        </p:nvGraphicFramePr>
        <p:xfrm>
          <a:off x="917884" y="1332447"/>
          <a:ext cx="3000000" cy="3000000"/>
        </p:xfrm>
        <a:graphic>
          <a:graphicData uri="http://schemas.openxmlformats.org/drawingml/2006/table">
            <a:tbl>
              <a:tblPr bandRow="1" firstCol="1" firstRow="1">
                <a:noFill/>
                <a:tableStyleId>{70BB6C95-BE13-46FA-B1B8-F68B46BEA9E2}</a:tableStyleId>
              </a:tblPr>
              <a:tblGrid>
                <a:gridCol w="1089500"/>
                <a:gridCol w="6147950"/>
                <a:gridCol w="1197425"/>
                <a:gridCol w="2080725"/>
              </a:tblGrid>
              <a:tr h="930600">
                <a:tc>
                  <a:txBody>
                    <a:bodyPr/>
                    <a:lstStyle/>
                    <a:p>
                      <a:pPr indent="0" lvl="0" marL="0" marR="0" rtl="0" algn="l">
                        <a:spcBef>
                          <a:spcPts val="0"/>
                        </a:spcBef>
                        <a:spcAft>
                          <a:spcPts val="0"/>
                        </a:spcAft>
                        <a:buNone/>
                      </a:pPr>
                      <a:r>
                        <a:rPr lang="ro-RO" sz="2400" u="none" cap="none" strike="noStrike"/>
                        <a:t>Poziție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mbria"/>
                          <a:ea typeface="Cambria"/>
                          <a:cs typeface="Cambria"/>
                          <a:sym typeface="Cambria"/>
                        </a:rPr>
                        <a:t>2023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mbria"/>
                          <a:ea typeface="Cambria"/>
                          <a:cs typeface="Cambria"/>
                          <a:sym typeface="Cambria"/>
                        </a:rPr>
                        <a:t>2024</a:t>
                      </a:r>
                      <a:endParaRPr sz="2400" u="none" cap="none" strike="noStrike">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1</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Oameni obișnuiți</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42%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46% (+8)</a:t>
                      </a:r>
                      <a:endParaRPr b="1" sz="2400" u="none" cap="none" strike="noStrike">
                        <a:solidFill>
                          <a:schemeClr val="dk2"/>
                        </a:solidFill>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2</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Branduri de știri sau jurnaliști mainstream</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31%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24% (-7)</a:t>
                      </a:r>
                      <a:endParaRPr b="1" sz="2400" u="none" cap="none" strike="noStrike">
                        <a:solidFill>
                          <a:schemeClr val="dk2"/>
                        </a:solidFill>
                        <a:latin typeface="Cambria"/>
                        <a:ea typeface="Cambria"/>
                        <a:cs typeface="Cambria"/>
                        <a:sym typeface="Cambria"/>
                      </a:endParaRPr>
                    </a:p>
                  </a:txBody>
                  <a:tcPr marT="0" marB="0" marR="68575" marL="68575"/>
                </a:tc>
              </a:tr>
              <a:tr h="753125">
                <a:tc>
                  <a:txBody>
                    <a:bodyPr/>
                    <a:lstStyle/>
                    <a:p>
                      <a:pPr indent="0" lvl="0" marL="0" marR="0" rtl="0" algn="l">
                        <a:spcBef>
                          <a:spcPts val="0"/>
                        </a:spcBef>
                        <a:spcAft>
                          <a:spcPts val="0"/>
                        </a:spcAft>
                        <a:buNone/>
                      </a:pPr>
                      <a:r>
                        <a:rPr lang="ro-RO" sz="2400" u="none" cap="none" strike="noStrike"/>
                        <a:t>3</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Jurnaliști sau surse de știri alternative/de dimensiuni mai mici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21%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26% (+5)</a:t>
                      </a:r>
                      <a:endParaRPr b="1" sz="2400" u="none" cap="none" strike="noStrike">
                        <a:solidFill>
                          <a:schemeClr val="dk2"/>
                        </a:solidFill>
                        <a:latin typeface="Cambria"/>
                        <a:ea typeface="Cambria"/>
                        <a:cs typeface="Cambria"/>
                        <a:sym typeface="Cambria"/>
                      </a:endParaRPr>
                    </a:p>
                  </a:txBody>
                  <a:tcPr marT="0" marB="0" marR="68575" marL="68575"/>
                </a:tc>
              </a:tr>
              <a:tr h="707275">
                <a:tc>
                  <a:txBody>
                    <a:bodyPr/>
                    <a:lstStyle/>
                    <a:p>
                      <a:pPr indent="0" lvl="0" marL="0" marR="0" rtl="0" algn="l">
                        <a:spcBef>
                          <a:spcPts val="0"/>
                        </a:spcBef>
                        <a:spcAft>
                          <a:spcPts val="0"/>
                        </a:spcAft>
                        <a:buNone/>
                      </a:pPr>
                      <a:r>
                        <a:rPr lang="ro-RO" sz="2400" u="none" cap="none" strike="noStrike"/>
                        <a:t>4</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Vedete (muzicieni, actori, comedianți, sportivi cunoscuți)</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37%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28% (-9)</a:t>
                      </a:r>
                      <a:endParaRPr b="1" sz="2400" u="none" cap="none" strike="noStrike">
                        <a:solidFill>
                          <a:schemeClr val="dk2"/>
                        </a:solidFill>
                        <a:latin typeface="Cambria"/>
                        <a:ea typeface="Cambria"/>
                        <a:cs typeface="Cambria"/>
                        <a:sym typeface="Cambria"/>
                      </a:endParaRPr>
                    </a:p>
                  </a:txBody>
                  <a:tcPr marT="0" marB="0" marR="68575" marL="68575"/>
                </a:tc>
              </a:tr>
              <a:tr h="707275">
                <a:tc>
                  <a:txBody>
                    <a:bodyPr/>
                    <a:lstStyle/>
                    <a:p>
                      <a:pPr indent="0" lvl="0" marL="0" marR="0" rtl="0" algn="l">
                        <a:spcBef>
                          <a:spcPts val="0"/>
                        </a:spcBef>
                        <a:spcAft>
                          <a:spcPts val="0"/>
                        </a:spcAft>
                        <a:buNone/>
                      </a:pPr>
                      <a:r>
                        <a:rPr lang="ro-RO" sz="2400" u="none" cap="none" strike="noStrike"/>
                        <a:t>5</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t>Influenceri/creatori de pe social media, celebrități din mediul online</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solidFill>
                            <a:schemeClr val="dk1"/>
                          </a:solidFill>
                        </a:rPr>
                        <a:t>26% </a:t>
                      </a:r>
                      <a:endParaRPr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29% (+3)</a:t>
                      </a:r>
                      <a:endParaRPr b="1" sz="2400" u="none" cap="none" strike="noStrike">
                        <a:solidFill>
                          <a:schemeClr val="dk2"/>
                        </a:solidFill>
                        <a:latin typeface="Cambria"/>
                        <a:ea typeface="Cambria"/>
                        <a:cs typeface="Cambria"/>
                        <a:sym typeface="Cambria"/>
                      </a:endParaRPr>
                    </a:p>
                  </a:txBody>
                  <a:tcPr marT="0" marB="0" marR="68575" marL="68575"/>
                </a:tc>
              </a:tr>
              <a:tr h="607950">
                <a:tc>
                  <a:txBody>
                    <a:bodyPr/>
                    <a:lstStyle/>
                    <a:p>
                      <a:pPr indent="0" lvl="0" marL="0" marR="0" rtl="0" algn="l">
                        <a:spcBef>
                          <a:spcPts val="0"/>
                        </a:spcBef>
                        <a:spcAft>
                          <a:spcPts val="0"/>
                        </a:spcAft>
                        <a:buNone/>
                      </a:pPr>
                      <a:r>
                        <a:rPr lang="ro-RO" sz="2400" u="none" cap="none" strike="noStrike"/>
                        <a:t>6</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lang="ro-RO" sz="2400" u="none" cap="none" strike="noStrike">
                          <a:latin typeface="Calibri"/>
                          <a:ea typeface="Calibri"/>
                          <a:cs typeface="Calibri"/>
                          <a:sym typeface="Calibri"/>
                        </a:rPr>
                        <a:t>Politicieni sau activiști </a:t>
                      </a:r>
                      <a:endParaRPr sz="2400" u="none" cap="none" strike="noStrike">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0" lang="ro-RO" sz="2400" u="none" cap="none" strike="noStrike">
                          <a:solidFill>
                            <a:schemeClr val="dk1"/>
                          </a:solidFill>
                        </a:rPr>
                        <a:t>18%</a:t>
                      </a:r>
                      <a:endParaRPr b="0" sz="2400" u="none" cap="none" strike="noStrike">
                        <a:solidFill>
                          <a:schemeClr val="dk1"/>
                        </a:solidFill>
                        <a:latin typeface="Cambria"/>
                        <a:ea typeface="Cambria"/>
                        <a:cs typeface="Cambria"/>
                        <a:sym typeface="Cambria"/>
                      </a:endParaRPr>
                    </a:p>
                  </a:txBody>
                  <a:tcPr marT="0" marB="0" marR="68575" marL="68575"/>
                </a:tc>
                <a:tc>
                  <a:txBody>
                    <a:bodyPr/>
                    <a:lstStyle/>
                    <a:p>
                      <a:pPr indent="0" lvl="0" marL="0" marR="0" rtl="0" algn="l">
                        <a:spcBef>
                          <a:spcPts val="0"/>
                        </a:spcBef>
                        <a:spcAft>
                          <a:spcPts val="0"/>
                        </a:spcAft>
                        <a:buNone/>
                      </a:pPr>
                      <a:r>
                        <a:rPr b="1" lang="ro-RO" sz="2400" u="none" cap="none" strike="noStrike">
                          <a:solidFill>
                            <a:schemeClr val="dk2"/>
                          </a:solidFill>
                        </a:rPr>
                        <a:t>13% (-5)</a:t>
                      </a:r>
                      <a:endParaRPr b="1" sz="2400" u="none" cap="none" strike="noStrike">
                        <a:solidFill>
                          <a:schemeClr val="dk2"/>
                        </a:solidFill>
                        <a:latin typeface="Cambria"/>
                        <a:ea typeface="Cambria"/>
                        <a:cs typeface="Cambria"/>
                        <a:sym typeface="Cambria"/>
                      </a:endParaRPr>
                    </a:p>
                  </a:txBody>
                  <a:tcPr marT="0" marB="0" marR="68575" marL="68575"/>
                </a:tc>
              </a:tr>
            </a:tbl>
          </a:graphicData>
        </a:graphic>
      </p:graphicFrame>
      <p:pic>
        <p:nvPicPr>
          <p:cNvPr id="1030" name="Google Shape;1030;p49"/>
          <p:cNvPicPr preferRelativeResize="0"/>
          <p:nvPr/>
        </p:nvPicPr>
        <p:blipFill rotWithShape="1">
          <a:blip r:embed="rId4">
            <a:alphaModFix/>
          </a:blip>
          <a:srcRect b="0" l="0" r="0" t="0"/>
          <a:stretch/>
        </p:blipFill>
        <p:spPr>
          <a:xfrm>
            <a:off x="10845838" y="474057"/>
            <a:ext cx="868224" cy="716336"/>
          </a:xfrm>
          <a:prstGeom prst="rect">
            <a:avLst/>
          </a:prstGeom>
          <a:noFill/>
          <a:ln>
            <a:noFill/>
          </a:ln>
        </p:spPr>
      </p:pic>
      <p:pic>
        <p:nvPicPr>
          <p:cNvPr id="1031" name="Google Shape;1031;p49"/>
          <p:cNvPicPr preferRelativeResize="0"/>
          <p:nvPr/>
        </p:nvPicPr>
        <p:blipFill rotWithShape="1">
          <a:blip r:embed="rId5">
            <a:alphaModFix/>
          </a:blip>
          <a:srcRect b="0" l="0" r="0" t="0"/>
          <a:stretch/>
        </p:blipFill>
        <p:spPr>
          <a:xfrm>
            <a:off x="8882895" y="6474436"/>
            <a:ext cx="1188000" cy="246599"/>
          </a:xfrm>
          <a:prstGeom prst="rect">
            <a:avLst/>
          </a:prstGeom>
          <a:noFill/>
          <a:ln>
            <a:noFill/>
          </a:ln>
        </p:spPr>
      </p:pic>
      <p:cxnSp>
        <p:nvCxnSpPr>
          <p:cNvPr id="1032" name="Google Shape;1032;p49"/>
          <p:cNvCxnSpPr/>
          <p:nvPr/>
        </p:nvCxnSpPr>
        <p:spPr>
          <a:xfrm flipH="1" rot="10800000">
            <a:off x="10696860" y="2377099"/>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33" name="Google Shape;1033;p49"/>
          <p:cNvCxnSpPr/>
          <p:nvPr/>
        </p:nvCxnSpPr>
        <p:spPr>
          <a:xfrm>
            <a:off x="10704095" y="2981231"/>
            <a:ext cx="359229" cy="327938"/>
          </a:xfrm>
          <a:prstGeom prst="straightConnector1">
            <a:avLst/>
          </a:prstGeom>
          <a:noFill/>
          <a:ln cap="flat" cmpd="sng" w="19050">
            <a:solidFill>
              <a:schemeClr val="accent1"/>
            </a:solidFill>
            <a:prstDash val="solid"/>
            <a:miter lim="800000"/>
            <a:headEnd len="sm" w="sm" type="none"/>
            <a:tailEnd len="med" w="med" type="triangle"/>
          </a:ln>
        </p:spPr>
      </p:cxnSp>
      <p:sp>
        <p:nvSpPr>
          <p:cNvPr id="1034" name="Google Shape;1034;p49"/>
          <p:cNvSpPr txBox="1"/>
          <p:nvPr/>
        </p:nvSpPr>
        <p:spPr>
          <a:xfrm>
            <a:off x="3011915" y="1680183"/>
            <a:ext cx="3642467" cy="52776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3200"/>
              <a:buFont typeface="Calibri"/>
              <a:buNone/>
            </a:pPr>
            <a:r>
              <a:rPr b="1" i="0" lang="ro-RO" sz="3200">
                <a:solidFill>
                  <a:schemeClr val="lt1"/>
                </a:solidFill>
                <a:latin typeface="Calibri"/>
                <a:ea typeface="Calibri"/>
                <a:cs typeface="Calibri"/>
                <a:sym typeface="Calibri"/>
              </a:rPr>
              <a:t>TikTok</a:t>
            </a:r>
            <a:endParaRPr b="1" i="0" sz="3200">
              <a:solidFill>
                <a:schemeClr val="lt1"/>
              </a:solidFill>
              <a:latin typeface="Calibri"/>
              <a:ea typeface="Calibri"/>
              <a:cs typeface="Calibri"/>
              <a:sym typeface="Calibri"/>
            </a:endParaRPr>
          </a:p>
        </p:txBody>
      </p:sp>
      <p:cxnSp>
        <p:nvCxnSpPr>
          <p:cNvPr id="1035" name="Google Shape;1035;p49"/>
          <p:cNvCxnSpPr/>
          <p:nvPr/>
        </p:nvCxnSpPr>
        <p:spPr>
          <a:xfrm flipH="1" rot="10800000">
            <a:off x="10700527" y="3574180"/>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36" name="Google Shape;1036;p49"/>
          <p:cNvCxnSpPr/>
          <p:nvPr/>
        </p:nvCxnSpPr>
        <p:spPr>
          <a:xfrm flipH="1" rot="10800000">
            <a:off x="10696860" y="5112830"/>
            <a:ext cx="359229" cy="370115"/>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37" name="Google Shape;1037;p49"/>
          <p:cNvCxnSpPr/>
          <p:nvPr/>
        </p:nvCxnSpPr>
        <p:spPr>
          <a:xfrm>
            <a:off x="10637135" y="5801838"/>
            <a:ext cx="359229" cy="327938"/>
          </a:xfrm>
          <a:prstGeom prst="straightConnector1">
            <a:avLst/>
          </a:prstGeom>
          <a:noFill/>
          <a:ln cap="flat" cmpd="sng" w="19050">
            <a:solidFill>
              <a:schemeClr val="accent1"/>
            </a:solidFill>
            <a:prstDash val="solid"/>
            <a:miter lim="800000"/>
            <a:headEnd len="sm" w="sm" type="none"/>
            <a:tailEnd len="med" w="med" type="triangle"/>
          </a:ln>
        </p:spPr>
      </p:cxnSp>
      <p:cxnSp>
        <p:nvCxnSpPr>
          <p:cNvPr id="1038" name="Google Shape;1038;p49"/>
          <p:cNvCxnSpPr/>
          <p:nvPr/>
        </p:nvCxnSpPr>
        <p:spPr>
          <a:xfrm>
            <a:off x="10704095" y="4308967"/>
            <a:ext cx="359229" cy="327938"/>
          </a:xfrm>
          <a:prstGeom prst="straightConnector1">
            <a:avLst/>
          </a:prstGeom>
          <a:noFill/>
          <a:ln cap="flat" cmpd="sng" w="19050">
            <a:solidFill>
              <a:schemeClr val="accent1"/>
            </a:solidFill>
            <a:prstDash val="solid"/>
            <a:miter lim="800000"/>
            <a:headEnd len="sm" w="sm" type="none"/>
            <a:tailEnd len="med" w="med" type="triangle"/>
          </a:ln>
        </p:spPr>
      </p:cxnSp>
      <p:sp>
        <p:nvSpPr>
          <p:cNvPr id="1039" name="Google Shape;1039;p49"/>
          <p:cNvSpPr txBox="1"/>
          <p:nvPr/>
        </p:nvSpPr>
        <p:spPr>
          <a:xfrm>
            <a:off x="2012294" y="6403895"/>
            <a:ext cx="5738494"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Baza – cei care folosesc Tik Tok pentru știri, 187 de persoane</a:t>
            </a:r>
            <a:endParaRPr/>
          </a:p>
        </p:txBody>
      </p:sp>
      <p:pic>
        <p:nvPicPr>
          <p:cNvPr descr="O imagine care conține siglă, Font, simbol, Grafică&#10;&#10;Descriere generată automat" id="1040" name="Google Shape;1040;p49"/>
          <p:cNvPicPr preferRelativeResize="0"/>
          <p:nvPr/>
        </p:nvPicPr>
        <p:blipFill rotWithShape="1">
          <a:blip r:embed="rId6">
            <a:alphaModFix/>
          </a:blip>
          <a:srcRect b="0" l="0" r="0" t="0"/>
          <a:stretch/>
        </p:blipFill>
        <p:spPr>
          <a:xfrm>
            <a:off x="6222278" y="1394572"/>
            <a:ext cx="864208" cy="8133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
          <p:cNvSpPr txBox="1"/>
          <p:nvPr>
            <p:ph type="title"/>
          </p:nvPr>
        </p:nvSpPr>
        <p:spPr>
          <a:xfrm>
            <a:off x="720000" y="460456"/>
            <a:ext cx="10740164"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3472"/>
              </a:buClr>
              <a:buSzPts val="4000"/>
              <a:buFont typeface="Calibri"/>
              <a:buNone/>
            </a:pPr>
            <a:r>
              <a:rPr b="1" lang="ro-RO" sz="4000">
                <a:solidFill>
                  <a:srgbClr val="003472"/>
                </a:solidFill>
                <a:latin typeface="Calibri"/>
                <a:ea typeface="Calibri"/>
                <a:cs typeface="Calibri"/>
                <a:sym typeface="Calibri"/>
              </a:rPr>
              <a:t>Metodologie</a:t>
            </a:r>
            <a:endParaRPr b="1" sz="4000">
              <a:solidFill>
                <a:srgbClr val="003472"/>
              </a:solidFill>
              <a:latin typeface="Calibri"/>
              <a:ea typeface="Calibri"/>
              <a:cs typeface="Calibri"/>
              <a:sym typeface="Calibri"/>
            </a:endParaRPr>
          </a:p>
        </p:txBody>
      </p:sp>
      <p:sp>
        <p:nvSpPr>
          <p:cNvPr id="418" name="Google Shape;418;p5"/>
          <p:cNvSpPr txBox="1"/>
          <p:nvPr>
            <p:ph idx="1" type="body"/>
          </p:nvPr>
        </p:nvSpPr>
        <p:spPr>
          <a:xfrm>
            <a:off x="590313" y="1373474"/>
            <a:ext cx="10325338" cy="1221518"/>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rgbClr val="18101B"/>
              </a:buClr>
              <a:buSzPts val="2000"/>
              <a:buNone/>
            </a:pPr>
            <a:r>
              <a:rPr lang="ro-RO" sz="2000">
                <a:solidFill>
                  <a:srgbClr val="18101B"/>
                </a:solidFill>
                <a:latin typeface="Calibri"/>
                <a:ea typeface="Calibri"/>
                <a:cs typeface="Calibri"/>
                <a:sym typeface="Calibri"/>
              </a:rPr>
              <a:t>Cercetare online (utilizarea internetului: 98% în țările scandinave, dar 58% în India)</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47 de piețe de media – jumătate din populația lumii</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sfârșit ianuarie / început februarie 2024 </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variațiile de +/- 2 % nu sunt relevante statistic</a:t>
            </a:r>
            <a:endParaRPr/>
          </a:p>
          <a:p>
            <a:pPr indent="0" lvl="1" marL="457200" rtl="0" algn="l">
              <a:lnSpc>
                <a:spcPct val="110000"/>
              </a:lnSpc>
              <a:spcBef>
                <a:spcPts val="600"/>
              </a:spcBef>
              <a:spcAft>
                <a:spcPts val="0"/>
              </a:spcAft>
              <a:buClr>
                <a:schemeClr val="dk1"/>
              </a:buClr>
              <a:buSzPts val="2000"/>
              <a:buNone/>
            </a:pPr>
            <a:r>
              <a:t/>
            </a:r>
            <a:endParaRPr b="1" sz="2000">
              <a:solidFill>
                <a:srgbClr val="18101B"/>
              </a:solidFill>
              <a:latin typeface="Calibri"/>
              <a:ea typeface="Calibri"/>
              <a:cs typeface="Calibri"/>
              <a:sym typeface="Calibri"/>
            </a:endParaRPr>
          </a:p>
          <a:p>
            <a:pPr indent="0" lvl="1" marL="457200" rtl="0" algn="l">
              <a:lnSpc>
                <a:spcPct val="110000"/>
              </a:lnSpc>
              <a:spcBef>
                <a:spcPts val="600"/>
              </a:spcBef>
              <a:spcAft>
                <a:spcPts val="0"/>
              </a:spcAft>
              <a:buClr>
                <a:schemeClr val="dk1"/>
              </a:buClr>
              <a:buSzPts val="2000"/>
              <a:buNone/>
            </a:pPr>
            <a:r>
              <a:t/>
            </a:r>
            <a:endParaRPr b="1" sz="2000">
              <a:solidFill>
                <a:srgbClr val="18101B"/>
              </a:solidFill>
              <a:latin typeface="Calibri"/>
              <a:ea typeface="Calibri"/>
              <a:cs typeface="Calibri"/>
              <a:sym typeface="Calibri"/>
            </a:endParaRPr>
          </a:p>
          <a:p>
            <a:pPr indent="0" lvl="0" marL="0" rtl="0" algn="l">
              <a:lnSpc>
                <a:spcPct val="110000"/>
              </a:lnSpc>
              <a:spcBef>
                <a:spcPts val="600"/>
              </a:spcBef>
              <a:spcAft>
                <a:spcPts val="0"/>
              </a:spcAft>
              <a:buClr>
                <a:srgbClr val="18101B"/>
              </a:buClr>
              <a:buSzPts val="2000"/>
              <a:buNone/>
            </a:pPr>
            <a:r>
              <a:rPr lang="ro-RO" sz="2000">
                <a:solidFill>
                  <a:srgbClr val="18101B"/>
                </a:solidFill>
                <a:latin typeface="Calibri"/>
                <a:ea typeface="Calibri"/>
                <a:cs typeface="Calibri"/>
                <a:sym typeface="Calibri"/>
              </a:rPr>
              <a:t>România (internet - 78%)</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eșantion: 2 007 persoane</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reprezentativ pe criterii de vârstă, sex, regiune (din 2017) și educație (din 2023), pentru audiențele digitale</a:t>
            </a:r>
            <a:endParaRPr/>
          </a:p>
          <a:p>
            <a:pPr indent="-342900" lvl="0" marL="342900" rtl="0" algn="l">
              <a:lnSpc>
                <a:spcPct val="110000"/>
              </a:lnSpc>
              <a:spcBef>
                <a:spcPts val="600"/>
              </a:spcBef>
              <a:spcAft>
                <a:spcPts val="0"/>
              </a:spcAft>
              <a:buClr>
                <a:srgbClr val="18101B"/>
              </a:buClr>
              <a:buSzPts val="2000"/>
              <a:buFont typeface="Arial"/>
              <a:buChar char="•"/>
            </a:pPr>
            <a:r>
              <a:rPr lang="ro-RO" sz="2000">
                <a:solidFill>
                  <a:srgbClr val="18101B"/>
                </a:solidFill>
                <a:latin typeface="Calibri"/>
                <a:ea typeface="Calibri"/>
                <a:cs typeface="Calibri"/>
                <a:sym typeface="Calibri"/>
              </a:rPr>
              <a:t>chestionar online, distribuit în perioada 11/01/2024 - 5/02/2024</a:t>
            </a:r>
            <a:endParaRPr/>
          </a:p>
        </p:txBody>
      </p:sp>
      <p:pic>
        <p:nvPicPr>
          <p:cNvPr id="419" name="Google Shape;419;p5"/>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20" name="Google Shape;420;p5"/>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pic>
        <p:nvPicPr>
          <p:cNvPr id="1046" name="Google Shape;1046;p50"/>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1047" name="Google Shape;1047;p50"/>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1048" name="Google Shape;1048;p50"/>
          <p:cNvSpPr txBox="1"/>
          <p:nvPr>
            <p:ph type="title"/>
          </p:nvPr>
        </p:nvSpPr>
        <p:spPr>
          <a:xfrm>
            <a:off x="468086" y="880670"/>
            <a:ext cx="8329431"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Arial"/>
              <a:buNone/>
            </a:pPr>
            <a:r>
              <a:rPr b="1" lang="ro-RO" sz="5400">
                <a:latin typeface="Arial"/>
                <a:ea typeface="Arial"/>
                <a:cs typeface="Arial"/>
                <a:sym typeface="Arial"/>
              </a:rPr>
              <a:t>România:</a:t>
            </a:r>
            <a:br>
              <a:rPr b="1" lang="ro-RO" sz="5400">
                <a:latin typeface="Arial"/>
                <a:ea typeface="Arial"/>
                <a:cs typeface="Arial"/>
                <a:sym typeface="Arial"/>
              </a:rPr>
            </a:br>
            <a:r>
              <a:rPr b="1" lang="ro-RO" sz="5400">
                <a:latin typeface="Arial"/>
                <a:ea typeface="Arial"/>
                <a:cs typeface="Arial"/>
                <a:sym typeface="Arial"/>
              </a:rPr>
              <a:t>Plata pentru știri online</a:t>
            </a:r>
            <a:endParaRPr b="1" sz="5400"/>
          </a:p>
        </p:txBody>
      </p:sp>
      <p:pic>
        <p:nvPicPr>
          <p:cNvPr id="1049" name="Google Shape;1049;p50"/>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1050" name="Google Shape;1050;p50"/>
          <p:cNvSpPr txBox="1"/>
          <p:nvPr/>
        </p:nvSpPr>
        <p:spPr>
          <a:xfrm>
            <a:off x="468085" y="2826211"/>
            <a:ext cx="706482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Lector univ. dr. Antonia Matei</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pic>
        <p:nvPicPr>
          <p:cNvPr id="1055" name="Google Shape;1055;p51"/>
          <p:cNvPicPr preferRelativeResize="0"/>
          <p:nvPr/>
        </p:nvPicPr>
        <p:blipFill rotWithShape="1">
          <a:blip r:embed="rId3">
            <a:alphaModFix/>
          </a:blip>
          <a:srcRect b="0" l="0" r="0" t="0"/>
          <a:stretch/>
        </p:blipFill>
        <p:spPr>
          <a:xfrm>
            <a:off x="8965202" y="6415366"/>
            <a:ext cx="1188000" cy="246599"/>
          </a:xfrm>
          <a:prstGeom prst="rect">
            <a:avLst/>
          </a:prstGeom>
          <a:noFill/>
          <a:ln>
            <a:noFill/>
          </a:ln>
        </p:spPr>
      </p:pic>
      <p:pic>
        <p:nvPicPr>
          <p:cNvPr id="1056" name="Google Shape;1056;p51"/>
          <p:cNvPicPr preferRelativeResize="0"/>
          <p:nvPr/>
        </p:nvPicPr>
        <p:blipFill rotWithShape="1">
          <a:blip r:embed="rId4">
            <a:alphaModFix/>
          </a:blip>
          <a:srcRect b="0" l="0" r="0" t="0"/>
          <a:stretch/>
        </p:blipFill>
        <p:spPr>
          <a:xfrm>
            <a:off x="11026052" y="223929"/>
            <a:ext cx="868224" cy="716336"/>
          </a:xfrm>
          <a:prstGeom prst="rect">
            <a:avLst/>
          </a:prstGeom>
          <a:noFill/>
          <a:ln>
            <a:noFill/>
          </a:ln>
        </p:spPr>
      </p:pic>
      <p:pic>
        <p:nvPicPr>
          <p:cNvPr descr="Image result for romania flag circle" id="1057" name="Google Shape;1057;p51"/>
          <p:cNvPicPr preferRelativeResize="0"/>
          <p:nvPr/>
        </p:nvPicPr>
        <p:blipFill rotWithShape="1">
          <a:blip r:embed="rId5">
            <a:alphaModFix/>
          </a:blip>
          <a:srcRect b="0" l="0" r="0" t="0"/>
          <a:stretch/>
        </p:blipFill>
        <p:spPr>
          <a:xfrm>
            <a:off x="379217" y="96097"/>
            <a:ext cx="893903" cy="893903"/>
          </a:xfrm>
          <a:prstGeom prst="rect">
            <a:avLst/>
          </a:prstGeom>
          <a:noFill/>
          <a:ln>
            <a:noFill/>
          </a:ln>
        </p:spPr>
      </p:pic>
      <p:sp>
        <p:nvSpPr>
          <p:cNvPr id="1058" name="Google Shape;1058;p51"/>
          <p:cNvSpPr txBox="1"/>
          <p:nvPr/>
        </p:nvSpPr>
        <p:spPr>
          <a:xfrm>
            <a:off x="779504" y="278775"/>
            <a:ext cx="10740164" cy="972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2147"/>
              </a:buClr>
              <a:buSzPts val="4000"/>
              <a:buFont typeface="Calibri"/>
              <a:buNone/>
            </a:pPr>
            <a:r>
              <a:rPr b="1" i="0" lang="ro-RO" sz="4000" u="none" cap="none" strike="noStrike">
                <a:solidFill>
                  <a:srgbClr val="002147"/>
                </a:solidFill>
                <a:latin typeface="Calibri"/>
                <a:ea typeface="Calibri"/>
                <a:cs typeface="Calibri"/>
                <a:sym typeface="Calibri"/>
              </a:rPr>
              <a:t>Plata pentru știrile online </a:t>
            </a:r>
            <a:endParaRPr b="1" i="0" sz="4000" u="none" cap="none" strike="noStrike">
              <a:solidFill>
                <a:srgbClr val="002147"/>
              </a:solidFill>
              <a:latin typeface="Calibri"/>
              <a:ea typeface="Calibri"/>
              <a:cs typeface="Calibri"/>
              <a:sym typeface="Calibri"/>
            </a:endParaRPr>
          </a:p>
        </p:txBody>
      </p:sp>
      <p:sp>
        <p:nvSpPr>
          <p:cNvPr id="1059" name="Google Shape;1059;p51"/>
          <p:cNvSpPr txBox="1"/>
          <p:nvPr/>
        </p:nvSpPr>
        <p:spPr>
          <a:xfrm>
            <a:off x="731836" y="1044846"/>
            <a:ext cx="10929692" cy="893903"/>
          </a:xfrm>
          <a:prstGeom prst="rect">
            <a:avLst/>
          </a:prstGeom>
          <a:noFill/>
          <a:ln>
            <a:noFill/>
          </a:ln>
        </p:spPr>
        <p:txBody>
          <a:bodyPr anchorCtr="0" anchor="ctr" bIns="45700" lIns="91425" spcFirstLastPara="1" rIns="91425" wrap="square" tIns="72000">
            <a:noAutofit/>
          </a:bodyPr>
          <a:lstStyle/>
          <a:p>
            <a:pPr indent="0" lvl="0" marL="0" marR="0" rtl="0" algn="ctr">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[Q7a] Aţi plătit pentru conţinut de ştiri ONLINE sau aţi accesat un serviciu de ştiri ONLINE cu plată _în ultimul an_? (Ar putea fi vorba de un abonament digital, un abonament combinat digital/pentru materiale tipărite, o donație sau o plată unică pentru un articol sau aplicaţie ori ediţie electronică)</a:t>
            </a:r>
            <a:endParaRPr b="0" i="0" sz="1800" u="none" cap="none" strike="noStrike">
              <a:solidFill>
                <a:srgbClr val="201A3E"/>
              </a:solidFill>
              <a:latin typeface="Calibri"/>
              <a:ea typeface="Calibri"/>
              <a:cs typeface="Calibri"/>
              <a:sym typeface="Calibri"/>
            </a:endParaRPr>
          </a:p>
        </p:txBody>
      </p:sp>
      <p:sp>
        <p:nvSpPr>
          <p:cNvPr id="1060" name="Google Shape;1060;p51"/>
          <p:cNvSpPr txBox="1"/>
          <p:nvPr/>
        </p:nvSpPr>
        <p:spPr>
          <a:xfrm>
            <a:off x="4025863" y="6354000"/>
            <a:ext cx="434163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Baza – tot eșantionul românesc, 2017 - 2024</a:t>
            </a:r>
            <a:endParaRPr/>
          </a:p>
        </p:txBody>
      </p:sp>
      <p:graphicFrame>
        <p:nvGraphicFramePr>
          <p:cNvPr id="1061" name="Google Shape;1061;p51"/>
          <p:cNvGraphicFramePr/>
          <p:nvPr/>
        </p:nvGraphicFramePr>
        <p:xfrm>
          <a:off x="731836" y="2058049"/>
          <a:ext cx="10888216" cy="4295951"/>
        </p:xfrm>
        <a:graphic>
          <a:graphicData uri="http://schemas.openxmlformats.org/drawingml/2006/chart">
            <c:chart r:id="rId6"/>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pic>
        <p:nvPicPr>
          <p:cNvPr id="1066" name="Google Shape;1066;p52"/>
          <p:cNvPicPr preferRelativeResize="0"/>
          <p:nvPr/>
        </p:nvPicPr>
        <p:blipFill rotWithShape="1">
          <a:blip r:embed="rId3">
            <a:alphaModFix/>
          </a:blip>
          <a:srcRect b="0" l="0" r="0" t="0"/>
          <a:stretch/>
        </p:blipFill>
        <p:spPr>
          <a:xfrm>
            <a:off x="9061252" y="6472558"/>
            <a:ext cx="1188000" cy="246599"/>
          </a:xfrm>
          <a:prstGeom prst="rect">
            <a:avLst/>
          </a:prstGeom>
          <a:noFill/>
          <a:ln>
            <a:noFill/>
          </a:ln>
        </p:spPr>
      </p:pic>
      <p:pic>
        <p:nvPicPr>
          <p:cNvPr id="1067" name="Google Shape;1067;p52"/>
          <p:cNvPicPr preferRelativeResize="0"/>
          <p:nvPr/>
        </p:nvPicPr>
        <p:blipFill rotWithShape="1">
          <a:blip r:embed="rId4">
            <a:alphaModFix/>
          </a:blip>
          <a:srcRect b="0" l="0" r="0" t="0"/>
          <a:stretch/>
        </p:blipFill>
        <p:spPr>
          <a:xfrm>
            <a:off x="10998655" y="203022"/>
            <a:ext cx="868224" cy="716336"/>
          </a:xfrm>
          <a:prstGeom prst="rect">
            <a:avLst/>
          </a:prstGeom>
          <a:noFill/>
          <a:ln>
            <a:noFill/>
          </a:ln>
        </p:spPr>
      </p:pic>
      <p:pic>
        <p:nvPicPr>
          <p:cNvPr descr="Image result for romania flag circle" id="1068" name="Google Shape;1068;p52"/>
          <p:cNvPicPr preferRelativeResize="0"/>
          <p:nvPr/>
        </p:nvPicPr>
        <p:blipFill rotWithShape="1">
          <a:blip r:embed="rId5">
            <a:alphaModFix/>
          </a:blip>
          <a:srcRect b="0" l="0" r="0" t="0"/>
          <a:stretch/>
        </p:blipFill>
        <p:spPr>
          <a:xfrm>
            <a:off x="325121" y="114239"/>
            <a:ext cx="893903" cy="893903"/>
          </a:xfrm>
          <a:prstGeom prst="rect">
            <a:avLst/>
          </a:prstGeom>
          <a:noFill/>
          <a:ln>
            <a:noFill/>
          </a:ln>
        </p:spPr>
      </p:pic>
      <p:sp>
        <p:nvSpPr>
          <p:cNvPr id="1069" name="Google Shape;1069;p52"/>
          <p:cNvSpPr txBox="1"/>
          <p:nvPr/>
        </p:nvSpPr>
        <p:spPr>
          <a:xfrm>
            <a:off x="1609103" y="289271"/>
            <a:ext cx="10740164" cy="972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2147"/>
              </a:buClr>
              <a:buSzPts val="3600"/>
              <a:buFont typeface="Calibri"/>
              <a:buNone/>
            </a:pPr>
            <a:r>
              <a:rPr b="1" i="0" lang="ro-RO" sz="3600" u="none" cap="none" strike="noStrike">
                <a:solidFill>
                  <a:srgbClr val="002147"/>
                </a:solidFill>
                <a:latin typeface="Calibri"/>
                <a:ea typeface="Calibri"/>
                <a:cs typeface="Calibri"/>
                <a:sym typeface="Calibri"/>
              </a:rPr>
              <a:t>Tipuri de plăți pentru informație online - 2024</a:t>
            </a:r>
            <a:endParaRPr b="1" i="0" sz="3600" u="none" cap="none" strike="noStrike">
              <a:solidFill>
                <a:srgbClr val="002147"/>
              </a:solidFill>
              <a:latin typeface="Tahoma"/>
              <a:ea typeface="Tahoma"/>
              <a:cs typeface="Tahoma"/>
              <a:sym typeface="Tahoma"/>
            </a:endParaRPr>
          </a:p>
        </p:txBody>
      </p:sp>
      <p:sp>
        <p:nvSpPr>
          <p:cNvPr id="1070" name="Google Shape;1070;p52"/>
          <p:cNvSpPr txBox="1"/>
          <p:nvPr/>
        </p:nvSpPr>
        <p:spPr>
          <a:xfrm>
            <a:off x="345441" y="6411191"/>
            <a:ext cx="810330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31B47"/>
              </a:buClr>
              <a:buSzPts val="1800"/>
              <a:buFont typeface="Calibri"/>
              <a:buNone/>
            </a:pPr>
            <a:r>
              <a:rPr b="0" i="1" lang="ro-RO" sz="1800" u="none" cap="none" strike="noStrike">
                <a:solidFill>
                  <a:srgbClr val="031B47"/>
                </a:solidFill>
                <a:latin typeface="Calibri"/>
                <a:ea typeface="Calibri"/>
                <a:cs typeface="Calibri"/>
                <a:sym typeface="Calibri"/>
              </a:rPr>
              <a:t>Baza – toți cei care au declarat că au plătit pentru știri online, 2024, 314 de persoane</a:t>
            </a:r>
            <a:endParaRPr/>
          </a:p>
        </p:txBody>
      </p:sp>
      <p:graphicFrame>
        <p:nvGraphicFramePr>
          <p:cNvPr id="1071" name="Google Shape;1071;p52"/>
          <p:cNvGraphicFramePr/>
          <p:nvPr/>
        </p:nvGraphicFramePr>
        <p:xfrm>
          <a:off x="412116" y="1004618"/>
          <a:ext cx="11113134" cy="5040580"/>
        </p:xfrm>
        <a:graphic>
          <a:graphicData uri="http://schemas.openxmlformats.org/drawingml/2006/chart">
            <c:chart r:id="rId6"/>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5" name="Shape 1075"/>
        <p:cNvGrpSpPr/>
        <p:nvPr/>
      </p:nvGrpSpPr>
      <p:grpSpPr>
        <a:xfrm>
          <a:off x="0" y="0"/>
          <a:ext cx="0" cy="0"/>
          <a:chOff x="0" y="0"/>
          <a:chExt cx="0" cy="0"/>
        </a:xfrm>
      </p:grpSpPr>
      <p:pic>
        <p:nvPicPr>
          <p:cNvPr id="1076" name="Google Shape;1076;p53"/>
          <p:cNvPicPr preferRelativeResize="0"/>
          <p:nvPr/>
        </p:nvPicPr>
        <p:blipFill rotWithShape="1">
          <a:blip r:embed="rId3">
            <a:alphaModFix/>
          </a:blip>
          <a:srcRect b="0" l="0" r="0" t="0"/>
          <a:stretch/>
        </p:blipFill>
        <p:spPr>
          <a:xfrm>
            <a:off x="8728019" y="6419948"/>
            <a:ext cx="1188000" cy="246599"/>
          </a:xfrm>
          <a:prstGeom prst="rect">
            <a:avLst/>
          </a:prstGeom>
          <a:noFill/>
          <a:ln>
            <a:noFill/>
          </a:ln>
        </p:spPr>
      </p:pic>
      <p:pic>
        <p:nvPicPr>
          <p:cNvPr id="1077" name="Google Shape;1077;p53"/>
          <p:cNvPicPr preferRelativeResize="0"/>
          <p:nvPr/>
        </p:nvPicPr>
        <p:blipFill rotWithShape="1">
          <a:blip r:embed="rId4">
            <a:alphaModFix/>
          </a:blip>
          <a:srcRect b="0" l="0" r="0" t="0"/>
          <a:stretch/>
        </p:blipFill>
        <p:spPr>
          <a:xfrm>
            <a:off x="10838495" y="257181"/>
            <a:ext cx="868224" cy="716336"/>
          </a:xfrm>
          <a:prstGeom prst="rect">
            <a:avLst/>
          </a:prstGeom>
          <a:noFill/>
          <a:ln>
            <a:noFill/>
          </a:ln>
        </p:spPr>
      </p:pic>
      <p:pic>
        <p:nvPicPr>
          <p:cNvPr descr="Image result for romania flag circle" id="1078" name="Google Shape;1078;p53"/>
          <p:cNvPicPr preferRelativeResize="0"/>
          <p:nvPr/>
        </p:nvPicPr>
        <p:blipFill rotWithShape="1">
          <a:blip r:embed="rId5">
            <a:alphaModFix/>
          </a:blip>
          <a:srcRect b="0" l="0" r="0" t="0"/>
          <a:stretch/>
        </p:blipFill>
        <p:spPr>
          <a:xfrm>
            <a:off x="355224" y="257181"/>
            <a:ext cx="805119" cy="805119"/>
          </a:xfrm>
          <a:prstGeom prst="rect">
            <a:avLst/>
          </a:prstGeom>
          <a:noFill/>
          <a:ln>
            <a:noFill/>
          </a:ln>
        </p:spPr>
      </p:pic>
      <p:sp>
        <p:nvSpPr>
          <p:cNvPr id="1079" name="Google Shape;1079;p53"/>
          <p:cNvSpPr txBox="1"/>
          <p:nvPr/>
        </p:nvSpPr>
        <p:spPr>
          <a:xfrm>
            <a:off x="629337" y="198134"/>
            <a:ext cx="10740164" cy="972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2147"/>
              </a:buClr>
              <a:buSzPts val="4000"/>
              <a:buFont typeface="Calibri"/>
              <a:buNone/>
            </a:pPr>
            <a:r>
              <a:rPr b="1" i="0" lang="ro-RO" sz="4000">
                <a:solidFill>
                  <a:srgbClr val="002147"/>
                </a:solidFill>
                <a:latin typeface="Calibri"/>
                <a:ea typeface="Calibri"/>
                <a:cs typeface="Calibri"/>
                <a:sym typeface="Calibri"/>
              </a:rPr>
              <a:t>Plată știri online</a:t>
            </a:r>
            <a:endParaRPr b="1" i="0" sz="4000" u="none" cap="none" strike="noStrike">
              <a:solidFill>
                <a:srgbClr val="002147"/>
              </a:solidFill>
              <a:latin typeface="Calibri"/>
              <a:ea typeface="Calibri"/>
              <a:cs typeface="Calibri"/>
              <a:sym typeface="Calibri"/>
            </a:endParaRPr>
          </a:p>
          <a:p>
            <a:pPr indent="0" lvl="0" marL="0" marR="0" rtl="0" algn="l">
              <a:lnSpc>
                <a:spcPct val="90000"/>
              </a:lnSpc>
              <a:spcBef>
                <a:spcPts val="0"/>
              </a:spcBef>
              <a:spcAft>
                <a:spcPts val="0"/>
              </a:spcAft>
              <a:buClr>
                <a:srgbClr val="002147"/>
              </a:buClr>
              <a:buSzPts val="4000"/>
              <a:buFont typeface="Calibri"/>
              <a:buNone/>
            </a:pPr>
            <a:r>
              <a:rPr b="1" i="0" lang="ro-RO" sz="4000" u="none" cap="none" strike="noStrike">
                <a:solidFill>
                  <a:srgbClr val="002147"/>
                </a:solidFill>
                <a:latin typeface="Calibri"/>
                <a:ea typeface="Calibri"/>
                <a:cs typeface="Calibri"/>
                <a:sym typeface="Calibri"/>
              </a:rPr>
              <a:t> </a:t>
            </a:r>
            <a:endParaRPr b="1" i="0" sz="4000" u="none" cap="none" strike="noStrike">
              <a:solidFill>
                <a:srgbClr val="002147"/>
              </a:solidFill>
              <a:latin typeface="Calibri"/>
              <a:ea typeface="Calibri"/>
              <a:cs typeface="Calibri"/>
              <a:sym typeface="Calibri"/>
            </a:endParaRPr>
          </a:p>
        </p:txBody>
      </p:sp>
      <p:sp>
        <p:nvSpPr>
          <p:cNvPr id="1080" name="Google Shape;1080;p53"/>
          <p:cNvSpPr txBox="1"/>
          <p:nvPr/>
        </p:nvSpPr>
        <p:spPr>
          <a:xfrm>
            <a:off x="3577109" y="6312416"/>
            <a:ext cx="541449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1" lang="ro-RO" sz="1200" u="none" cap="none" strike="noStrike">
                <a:solidFill>
                  <a:srgbClr val="031B47"/>
                </a:solidFill>
                <a:latin typeface="Calibri"/>
                <a:ea typeface="Calibri"/>
                <a:cs typeface="Calibri"/>
                <a:sym typeface="Calibri"/>
              </a:rPr>
              <a:t>Baza – cei care au plătit pentru știri online </a:t>
            </a:r>
            <a:endParaRPr/>
          </a:p>
          <a:p>
            <a:pPr indent="0" lvl="0" marL="0" marR="0" rtl="0" algn="l">
              <a:lnSpc>
                <a:spcPct val="100000"/>
              </a:lnSpc>
              <a:spcBef>
                <a:spcPts val="0"/>
              </a:spcBef>
              <a:spcAft>
                <a:spcPts val="0"/>
              </a:spcAft>
              <a:buClr>
                <a:schemeClr val="dk1"/>
              </a:buClr>
              <a:buSzPts val="1200"/>
              <a:buFont typeface="Calibri"/>
              <a:buNone/>
            </a:pPr>
            <a:r>
              <a:t/>
            </a:r>
            <a:endParaRPr b="0" sz="1200" u="none" cap="none" strike="noStrike">
              <a:solidFill>
                <a:schemeClr val="dk1"/>
              </a:solidFill>
              <a:latin typeface="Calibri"/>
              <a:ea typeface="Calibri"/>
              <a:cs typeface="Calibri"/>
              <a:sym typeface="Calibri"/>
            </a:endParaRPr>
          </a:p>
        </p:txBody>
      </p:sp>
      <p:graphicFrame>
        <p:nvGraphicFramePr>
          <p:cNvPr id="1081" name="Google Shape;1081;p53"/>
          <p:cNvGraphicFramePr/>
          <p:nvPr/>
        </p:nvGraphicFramePr>
        <p:xfrm>
          <a:off x="420253" y="1229181"/>
          <a:ext cx="5414490" cy="4845047"/>
        </p:xfrm>
        <a:graphic>
          <a:graphicData uri="http://schemas.openxmlformats.org/drawingml/2006/chart">
            <c:chart r:id="rId6"/>
          </a:graphicData>
        </a:graphic>
      </p:graphicFrame>
      <p:graphicFrame>
        <p:nvGraphicFramePr>
          <p:cNvPr id="1082" name="Google Shape;1082;p53"/>
          <p:cNvGraphicFramePr/>
          <p:nvPr/>
        </p:nvGraphicFramePr>
        <p:xfrm>
          <a:off x="6433742" y="1229182"/>
          <a:ext cx="5414491" cy="4685080"/>
        </p:xfrm>
        <a:graphic>
          <a:graphicData uri="http://schemas.openxmlformats.org/drawingml/2006/chart">
            <c:chart r:id="rId7"/>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7" name="Shape 1087"/>
        <p:cNvGrpSpPr/>
        <p:nvPr/>
      </p:nvGrpSpPr>
      <p:grpSpPr>
        <a:xfrm>
          <a:off x="0" y="0"/>
          <a:ext cx="0" cy="0"/>
          <a:chOff x="0" y="0"/>
          <a:chExt cx="0" cy="0"/>
        </a:xfrm>
      </p:grpSpPr>
      <p:pic>
        <p:nvPicPr>
          <p:cNvPr id="1088" name="Google Shape;1088;p54"/>
          <p:cNvPicPr preferRelativeResize="0"/>
          <p:nvPr/>
        </p:nvPicPr>
        <p:blipFill rotWithShape="1">
          <a:blip r:embed="rId3">
            <a:alphaModFix/>
          </a:blip>
          <a:srcRect b="0" l="0" r="0" t="0"/>
          <a:stretch/>
        </p:blipFill>
        <p:spPr>
          <a:xfrm>
            <a:off x="-146958" y="-658097"/>
            <a:ext cx="12485915" cy="9867723"/>
          </a:xfrm>
          <a:prstGeom prst="rect">
            <a:avLst/>
          </a:prstGeom>
          <a:noFill/>
          <a:ln>
            <a:noFill/>
          </a:ln>
        </p:spPr>
      </p:pic>
      <p:pic>
        <p:nvPicPr>
          <p:cNvPr id="1089" name="Google Shape;1089;p54"/>
          <p:cNvPicPr preferRelativeResize="0"/>
          <p:nvPr/>
        </p:nvPicPr>
        <p:blipFill rotWithShape="1">
          <a:blip r:embed="rId4">
            <a:alphaModFix/>
          </a:blip>
          <a:srcRect b="0" l="0" r="0" t="0"/>
          <a:stretch/>
        </p:blipFill>
        <p:spPr>
          <a:xfrm>
            <a:off x="9076533" y="206937"/>
            <a:ext cx="2295326" cy="1126563"/>
          </a:xfrm>
          <a:prstGeom prst="rect">
            <a:avLst/>
          </a:prstGeom>
          <a:noFill/>
          <a:ln>
            <a:noFill/>
          </a:ln>
        </p:spPr>
      </p:pic>
      <p:sp>
        <p:nvSpPr>
          <p:cNvPr id="1090" name="Google Shape;1090;p54"/>
          <p:cNvSpPr txBox="1"/>
          <p:nvPr>
            <p:ph type="title"/>
          </p:nvPr>
        </p:nvSpPr>
        <p:spPr>
          <a:xfrm>
            <a:off x="894263" y="3429000"/>
            <a:ext cx="3574498" cy="716336"/>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Arial"/>
              <a:buNone/>
            </a:pPr>
            <a:br>
              <a:rPr lang="ro-RO" sz="5400"/>
            </a:br>
            <a:r>
              <a:rPr b="1" lang="ro-RO" sz="3200"/>
              <a:t>ediția a 13-a</a:t>
            </a:r>
            <a:endParaRPr b="1" sz="3200"/>
          </a:p>
        </p:txBody>
      </p:sp>
      <p:sp>
        <p:nvSpPr>
          <p:cNvPr id="1091" name="Google Shape;1091;p54"/>
          <p:cNvSpPr txBox="1"/>
          <p:nvPr/>
        </p:nvSpPr>
        <p:spPr>
          <a:xfrm>
            <a:off x="7112642" y="5056507"/>
            <a:ext cx="412279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ro-RO" sz="2400">
                <a:solidFill>
                  <a:schemeClr val="lt1"/>
                </a:solidFill>
                <a:latin typeface="Calibri"/>
                <a:ea typeface="Calibri"/>
                <a:cs typeface="Calibri"/>
                <a:sym typeface="Calibri"/>
              </a:rPr>
              <a:t>47 de piețe de media. România</a:t>
            </a:r>
            <a:endParaRPr/>
          </a:p>
          <a:p>
            <a:pPr indent="0" lvl="0" marL="0" marR="0" rtl="0" algn="l">
              <a:spcBef>
                <a:spcPts val="0"/>
              </a:spcBef>
              <a:spcAft>
                <a:spcPts val="0"/>
              </a:spcAft>
              <a:buNone/>
            </a:pPr>
            <a:r>
              <a:rPr b="1" i="1" lang="ro-RO" sz="2400">
                <a:solidFill>
                  <a:schemeClr val="lt1"/>
                </a:solidFill>
                <a:latin typeface="Calibri"/>
                <a:ea typeface="Calibri"/>
                <a:cs typeface="Calibri"/>
                <a:sym typeface="Calibri"/>
              </a:rPr>
              <a:t>digitalnewsreport.org</a:t>
            </a:r>
            <a:endParaRPr b="1" i="1" sz="2400">
              <a:solidFill>
                <a:schemeClr val="lt1"/>
              </a:solidFill>
              <a:latin typeface="Calibri"/>
              <a:ea typeface="Calibri"/>
              <a:cs typeface="Calibri"/>
              <a:sym typeface="Calibri"/>
            </a:endParaRPr>
          </a:p>
        </p:txBody>
      </p:sp>
      <p:pic>
        <p:nvPicPr>
          <p:cNvPr id="1092" name="Google Shape;1092;p54"/>
          <p:cNvPicPr preferRelativeResize="0"/>
          <p:nvPr/>
        </p:nvPicPr>
        <p:blipFill rotWithShape="1">
          <a:blip r:embed="rId5">
            <a:alphaModFix/>
          </a:blip>
          <a:srcRect b="0" l="0" r="0" t="0"/>
          <a:stretch/>
        </p:blipFill>
        <p:spPr>
          <a:xfrm>
            <a:off x="577320" y="5743059"/>
            <a:ext cx="868224" cy="71633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pic>
        <p:nvPicPr>
          <p:cNvPr id="426" name="Google Shape;426;p6"/>
          <p:cNvPicPr preferRelativeResize="0"/>
          <p:nvPr/>
        </p:nvPicPr>
        <p:blipFill rotWithShape="1">
          <a:blip r:embed="rId3">
            <a:alphaModFix/>
          </a:blip>
          <a:srcRect b="0" l="0" r="0" t="0"/>
          <a:stretch/>
        </p:blipFill>
        <p:spPr>
          <a:xfrm>
            <a:off x="0" y="0"/>
            <a:ext cx="13019051" cy="6945085"/>
          </a:xfrm>
          <a:prstGeom prst="rect">
            <a:avLst/>
          </a:prstGeom>
          <a:noFill/>
          <a:ln>
            <a:noFill/>
          </a:ln>
        </p:spPr>
      </p:pic>
      <p:pic>
        <p:nvPicPr>
          <p:cNvPr id="427" name="Google Shape;427;p6"/>
          <p:cNvPicPr preferRelativeResize="0"/>
          <p:nvPr/>
        </p:nvPicPr>
        <p:blipFill rotWithShape="1">
          <a:blip r:embed="rId4">
            <a:alphaModFix/>
          </a:blip>
          <a:srcRect b="0" l="0" r="0" t="0"/>
          <a:stretch/>
        </p:blipFill>
        <p:spPr>
          <a:xfrm>
            <a:off x="9968217" y="481510"/>
            <a:ext cx="2057494" cy="1009833"/>
          </a:xfrm>
          <a:prstGeom prst="rect">
            <a:avLst/>
          </a:prstGeom>
          <a:noFill/>
          <a:ln>
            <a:noFill/>
          </a:ln>
        </p:spPr>
      </p:pic>
      <p:sp>
        <p:nvSpPr>
          <p:cNvPr id="428" name="Google Shape;428;p6"/>
          <p:cNvSpPr txBox="1"/>
          <p:nvPr>
            <p:ph type="title"/>
          </p:nvPr>
        </p:nvSpPr>
        <p:spPr>
          <a:xfrm>
            <a:off x="468086" y="880670"/>
            <a:ext cx="8329431" cy="1873531"/>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7200"/>
              <a:buFont typeface="Arial"/>
              <a:buNone/>
            </a:pPr>
            <a:r>
              <a:rPr b="1" lang="ro-RO" sz="7200">
                <a:latin typeface="Arial"/>
                <a:ea typeface="Arial"/>
                <a:cs typeface="Arial"/>
                <a:sym typeface="Arial"/>
              </a:rPr>
              <a:t>Tendințe globale</a:t>
            </a:r>
            <a:endParaRPr b="1" sz="7200"/>
          </a:p>
        </p:txBody>
      </p:sp>
      <p:pic>
        <p:nvPicPr>
          <p:cNvPr id="429" name="Google Shape;429;p6"/>
          <p:cNvPicPr preferRelativeResize="0"/>
          <p:nvPr/>
        </p:nvPicPr>
        <p:blipFill rotWithShape="1">
          <a:blip r:embed="rId5">
            <a:alphaModFix/>
          </a:blip>
          <a:srcRect b="0" l="0" r="0" t="0"/>
          <a:stretch/>
        </p:blipFill>
        <p:spPr>
          <a:xfrm>
            <a:off x="10969846" y="1730650"/>
            <a:ext cx="1055865" cy="871151"/>
          </a:xfrm>
          <a:prstGeom prst="rect">
            <a:avLst/>
          </a:prstGeom>
          <a:noFill/>
          <a:ln>
            <a:noFill/>
          </a:ln>
        </p:spPr>
      </p:pic>
      <p:sp>
        <p:nvSpPr>
          <p:cNvPr id="430" name="Google Shape;430;p6"/>
          <p:cNvSpPr txBox="1"/>
          <p:nvPr/>
        </p:nvSpPr>
        <p:spPr>
          <a:xfrm>
            <a:off x="468086" y="2826211"/>
            <a:ext cx="518447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ro-RO" sz="3600">
                <a:solidFill>
                  <a:schemeClr val="lt1"/>
                </a:solidFill>
                <a:latin typeface="Calibri"/>
                <a:ea typeface="Calibri"/>
                <a:cs typeface="Calibri"/>
                <a:sym typeface="Calibri"/>
              </a:rPr>
              <a:t>Prof. univ. dr. Raluca Radu</a:t>
            </a:r>
            <a:endParaRPr b="1" sz="36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7"/>
          <p:cNvSpPr txBox="1"/>
          <p:nvPr>
            <p:ph type="title"/>
          </p:nvPr>
        </p:nvSpPr>
        <p:spPr>
          <a:xfrm>
            <a:off x="872513" y="511923"/>
            <a:ext cx="10740164"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4000"/>
              <a:buFont typeface="Calibri"/>
              <a:buNone/>
            </a:pPr>
            <a:r>
              <a:rPr b="1" lang="ro-RO" sz="4000">
                <a:latin typeface="Calibri"/>
                <a:ea typeface="Calibri"/>
                <a:cs typeface="Calibri"/>
                <a:sym typeface="Calibri"/>
              </a:rPr>
              <a:t>Platfomele sociale bazate pe video cresc</a:t>
            </a:r>
            <a:endParaRPr b="1" sz="4000">
              <a:latin typeface="Calibri"/>
              <a:ea typeface="Calibri"/>
              <a:cs typeface="Calibri"/>
              <a:sym typeface="Calibri"/>
            </a:endParaRPr>
          </a:p>
        </p:txBody>
      </p:sp>
      <p:sp>
        <p:nvSpPr>
          <p:cNvPr id="436" name="Google Shape;436;p7"/>
          <p:cNvSpPr txBox="1"/>
          <p:nvPr>
            <p:ph idx="1" type="body"/>
          </p:nvPr>
        </p:nvSpPr>
        <p:spPr>
          <a:xfrm>
            <a:off x="872513" y="5822151"/>
            <a:ext cx="9419627" cy="383102"/>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Clr>
                <a:schemeClr val="dk1"/>
              </a:buClr>
              <a:buSzPts val="800"/>
              <a:buNone/>
            </a:pPr>
            <a:r>
              <a:rPr b="1" i="1" lang="ro-RO" sz="800">
                <a:latin typeface="Tahoma"/>
                <a:ea typeface="Tahoma"/>
                <a:cs typeface="Tahoma"/>
                <a:sym typeface="Tahoma"/>
              </a:rPr>
              <a:t>[Q12B] </a:t>
            </a:r>
            <a:r>
              <a:rPr i="1" lang="ro-RO" sz="800">
                <a:latin typeface="Tahoma"/>
                <a:ea typeface="Tahoma"/>
                <a:cs typeface="Tahoma"/>
                <a:sym typeface="Tahoma"/>
              </a:rPr>
              <a:t>Pe care dintre următoarele platforme, dacă este cazul, le-aţi folosit pentru a găsi, citi, urmări, distribui sau discuta ştiri în ultima săptămână? Baza: Eșantion total în fiecare țară/an în Marea Britanie, Statele Unite ale Americii, Germania, Franța, Spania, Italia, Danemarca, Finlanda, Japonia, Australia (2014-24), Brazilia și Irlanda (2015-24) ≈ 2000. Cifrele din paranteze indică o schimbare față de anul precedent.</a:t>
            </a:r>
            <a:endParaRPr i="1" sz="2800">
              <a:latin typeface="Calibri"/>
              <a:ea typeface="Calibri"/>
              <a:cs typeface="Calibri"/>
              <a:sym typeface="Calibri"/>
            </a:endParaRPr>
          </a:p>
        </p:txBody>
      </p:sp>
      <p:pic>
        <p:nvPicPr>
          <p:cNvPr id="437" name="Google Shape;437;p7"/>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38" name="Google Shape;438;p7"/>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pic>
        <p:nvPicPr>
          <p:cNvPr descr="O imagine care conține text, captură de ecran, diagramă, linie&#10;&#10;Descriere generată automat" id="439" name="Google Shape;439;p7"/>
          <p:cNvPicPr preferRelativeResize="0"/>
          <p:nvPr/>
        </p:nvPicPr>
        <p:blipFill rotWithShape="1">
          <a:blip r:embed="rId5">
            <a:alphaModFix/>
          </a:blip>
          <a:srcRect b="0" l="0" r="0" t="0"/>
          <a:stretch/>
        </p:blipFill>
        <p:spPr>
          <a:xfrm>
            <a:off x="1033795" y="1483923"/>
            <a:ext cx="8727849" cy="4231445"/>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8"/>
          <p:cNvSpPr txBox="1"/>
          <p:nvPr>
            <p:ph type="title"/>
          </p:nvPr>
        </p:nvSpPr>
        <p:spPr>
          <a:xfrm>
            <a:off x="872514" y="511923"/>
            <a:ext cx="9503966"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3400"/>
              <a:buFont typeface="Calibri"/>
              <a:buNone/>
            </a:pPr>
            <a:r>
              <a:rPr b="1" lang="ro-RO" sz="3400">
                <a:latin typeface="Calibri"/>
                <a:ea typeface="Calibri"/>
                <a:cs typeface="Calibri"/>
                <a:sym typeface="Calibri"/>
              </a:rPr>
              <a:t>Proporția în care consumatorilor le este greu să identifice știri de încredere pe fiecare platformă</a:t>
            </a:r>
            <a:endParaRPr b="1" sz="3400">
              <a:latin typeface="Calibri"/>
              <a:ea typeface="Calibri"/>
              <a:cs typeface="Calibri"/>
              <a:sym typeface="Calibri"/>
            </a:endParaRPr>
          </a:p>
        </p:txBody>
      </p:sp>
      <p:sp>
        <p:nvSpPr>
          <p:cNvPr id="445" name="Google Shape;445;p8"/>
          <p:cNvSpPr txBox="1"/>
          <p:nvPr>
            <p:ph idx="1" type="body"/>
          </p:nvPr>
        </p:nvSpPr>
        <p:spPr>
          <a:xfrm>
            <a:off x="579323" y="1647630"/>
            <a:ext cx="9712817" cy="36085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None/>
            </a:pPr>
            <a:r>
              <a:rPr lang="ro-RO" sz="1800">
                <a:latin typeface="Arial"/>
                <a:ea typeface="Arial"/>
                <a:cs typeface="Arial"/>
                <a:sym typeface="Arial"/>
              </a:rPr>
              <a:t>Toate piețele</a:t>
            </a:r>
            <a:endParaRPr sz="1800">
              <a:latin typeface="Cambria"/>
              <a:ea typeface="Cambria"/>
              <a:cs typeface="Cambria"/>
              <a:sym typeface="Cambria"/>
            </a:endParaRPr>
          </a:p>
          <a:p>
            <a:pPr indent="0" lvl="0" marL="0" rtl="0" algn="l">
              <a:lnSpc>
                <a:spcPct val="110000"/>
              </a:lnSpc>
              <a:spcBef>
                <a:spcPts val="12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t/>
            </a:r>
            <a:endParaRPr i="1" sz="800">
              <a:latin typeface="Tahoma"/>
              <a:ea typeface="Tahoma"/>
              <a:cs typeface="Tahoma"/>
              <a:sym typeface="Tahoma"/>
            </a:endParaRPr>
          </a:p>
          <a:p>
            <a:pPr indent="0" lvl="0" marL="0" rtl="0" algn="l">
              <a:lnSpc>
                <a:spcPct val="110000"/>
              </a:lnSpc>
              <a:spcBef>
                <a:spcPts val="600"/>
              </a:spcBef>
              <a:spcAft>
                <a:spcPts val="0"/>
              </a:spcAft>
              <a:buClr>
                <a:schemeClr val="dk1"/>
              </a:buClr>
              <a:buSzPts val="800"/>
              <a:buNone/>
            </a:pPr>
            <a:r>
              <a:rPr i="1" lang="ro-RO" sz="800">
                <a:latin typeface="Tahoma"/>
                <a:ea typeface="Tahoma"/>
                <a:cs typeface="Tahoma"/>
                <a:sym typeface="Tahoma"/>
              </a:rPr>
              <a:t>[Q6_încredere în platforme] Tot cu gândul la încredere, cât de ușor sau dificil este pentru dvs. să deosebiți știrile și informațiile de încredere față de cele care nu sunt de încredere pe fiecare dintre următoarele platforme? Baza: toți cei care spun că folosesc fiecare platformă, variind de la Google Search = 92.185 la Linkedin = 61.224. Notă: Respondenţii din India şi Hong Kong nu au fost întrebaţi despre TikTok. </a:t>
            </a:r>
            <a:endParaRPr i="1" sz="2800">
              <a:latin typeface="Calibri"/>
              <a:ea typeface="Calibri"/>
              <a:cs typeface="Calibri"/>
              <a:sym typeface="Calibri"/>
            </a:endParaRPr>
          </a:p>
        </p:txBody>
      </p:sp>
      <p:pic>
        <p:nvPicPr>
          <p:cNvPr id="446" name="Google Shape;446;p8"/>
          <p:cNvPicPr preferRelativeResize="0"/>
          <p:nvPr/>
        </p:nvPicPr>
        <p:blipFill rotWithShape="1">
          <a:blip r:embed="rId3">
            <a:alphaModFix/>
          </a:blip>
          <a:srcRect b="0" l="0" r="0" t="0"/>
          <a:stretch/>
        </p:blipFill>
        <p:spPr>
          <a:xfrm>
            <a:off x="10292140" y="5822151"/>
            <a:ext cx="1188000" cy="246599"/>
          </a:xfrm>
          <a:prstGeom prst="rect">
            <a:avLst/>
          </a:prstGeom>
          <a:noFill/>
          <a:ln>
            <a:noFill/>
          </a:ln>
        </p:spPr>
      </p:pic>
      <p:pic>
        <p:nvPicPr>
          <p:cNvPr id="447" name="Google Shape;447;p8"/>
          <p:cNvPicPr preferRelativeResize="0"/>
          <p:nvPr/>
        </p:nvPicPr>
        <p:blipFill rotWithShape="1">
          <a:blip r:embed="rId4">
            <a:alphaModFix/>
          </a:blip>
          <a:srcRect b="0" l="0" r="0" t="0"/>
          <a:stretch/>
        </p:blipFill>
        <p:spPr>
          <a:xfrm>
            <a:off x="10376479" y="167787"/>
            <a:ext cx="1375407" cy="1134792"/>
          </a:xfrm>
          <a:prstGeom prst="rect">
            <a:avLst/>
          </a:prstGeom>
          <a:noFill/>
          <a:ln>
            <a:noFill/>
          </a:ln>
        </p:spPr>
      </p:pic>
      <p:graphicFrame>
        <p:nvGraphicFramePr>
          <p:cNvPr id="448" name="Google Shape;448;p8"/>
          <p:cNvGraphicFramePr/>
          <p:nvPr/>
        </p:nvGraphicFramePr>
        <p:xfrm>
          <a:off x="2161749" y="1976355"/>
          <a:ext cx="7363249" cy="4369722"/>
        </p:xfrm>
        <a:graphic>
          <a:graphicData uri="http://schemas.openxmlformats.org/drawingml/2006/chart">
            <c:chart r:id="rId5"/>
          </a:graphicData>
        </a:graphic>
      </p:graphicFrame>
    </p:spTree>
  </p:cSld>
  <p:clrMapOvr>
    <a:masterClrMapping/>
  </p:clrMapOvr>
  <mc:AlternateContent>
    <mc:Choice Requires="p14">
      <p:transition spd="med" p14:dur="6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9"/>
          <p:cNvSpPr txBox="1"/>
          <p:nvPr>
            <p:ph type="title"/>
          </p:nvPr>
        </p:nvSpPr>
        <p:spPr>
          <a:xfrm>
            <a:off x="872513" y="511923"/>
            <a:ext cx="10740164" cy="97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2147"/>
              </a:buClr>
              <a:buSzPts val="3200"/>
              <a:buFont typeface="Calibri"/>
              <a:buNone/>
            </a:pPr>
            <a:r>
              <a:rPr b="1" lang="ro-RO" sz="3200">
                <a:latin typeface="Calibri"/>
                <a:ea typeface="Calibri"/>
                <a:cs typeface="Calibri"/>
                <a:sym typeface="Calibri"/>
              </a:rPr>
              <a:t>Proporția celor care spun că se simt foarte sau oarecum confortabil cu știrile produse în următoarele moduri</a:t>
            </a:r>
            <a:br>
              <a:rPr b="1" lang="ro-RO" sz="4000">
                <a:latin typeface="Calibri"/>
                <a:ea typeface="Calibri"/>
                <a:cs typeface="Calibri"/>
                <a:sym typeface="Calibri"/>
              </a:rPr>
            </a:br>
            <a:endParaRPr b="1" sz="4000">
              <a:latin typeface="Calibri"/>
              <a:ea typeface="Calibri"/>
              <a:cs typeface="Calibri"/>
              <a:sym typeface="Calibri"/>
            </a:endParaRPr>
          </a:p>
        </p:txBody>
      </p:sp>
      <p:sp>
        <p:nvSpPr>
          <p:cNvPr id="454" name="Google Shape;454;p9"/>
          <p:cNvSpPr txBox="1"/>
          <p:nvPr>
            <p:ph idx="1" type="body"/>
          </p:nvPr>
        </p:nvSpPr>
        <p:spPr>
          <a:xfrm>
            <a:off x="579323" y="1647630"/>
            <a:ext cx="9712817" cy="36085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1800"/>
              <a:buNone/>
            </a:pPr>
            <a:r>
              <a:rPr lang="ro-RO" sz="1800">
                <a:latin typeface="Arial"/>
                <a:ea typeface="Arial"/>
                <a:cs typeface="Arial"/>
                <a:sym typeface="Arial"/>
              </a:rPr>
              <a:t>SUA, Europa</a:t>
            </a:r>
            <a:endParaRPr sz="2000"/>
          </a:p>
          <a:p>
            <a:pPr indent="0" lvl="0" marL="0" rtl="0" algn="l">
              <a:lnSpc>
                <a:spcPct val="110000"/>
              </a:lnSpc>
              <a:spcBef>
                <a:spcPts val="12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2000"/>
              <a:buNone/>
            </a:pPr>
            <a:r>
              <a:t/>
            </a:r>
            <a:endParaRPr sz="2000"/>
          </a:p>
          <a:p>
            <a:pPr indent="0" lvl="0" marL="0" rtl="0" algn="l">
              <a:lnSpc>
                <a:spcPct val="110000"/>
              </a:lnSpc>
              <a:spcBef>
                <a:spcPts val="600"/>
              </a:spcBef>
              <a:spcAft>
                <a:spcPts val="0"/>
              </a:spcAft>
              <a:buClr>
                <a:schemeClr val="dk1"/>
              </a:buClr>
              <a:buSzPts val="800"/>
              <a:buNone/>
            </a:pPr>
            <a:r>
              <a:t/>
            </a:r>
            <a:endParaRPr sz="800"/>
          </a:p>
          <a:p>
            <a:pPr indent="0" lvl="0" marL="0" rtl="0" algn="l">
              <a:lnSpc>
                <a:spcPct val="110000"/>
              </a:lnSpc>
              <a:spcBef>
                <a:spcPts val="600"/>
              </a:spcBef>
              <a:spcAft>
                <a:spcPts val="0"/>
              </a:spcAft>
              <a:buClr>
                <a:schemeClr val="dk1"/>
              </a:buClr>
              <a:buSzPts val="800"/>
              <a:buNone/>
            </a:pPr>
            <a:r>
              <a:rPr b="1" i="1" lang="ro-RO" sz="800">
                <a:latin typeface="Tahoma"/>
                <a:ea typeface="Tahoma"/>
                <a:cs typeface="Tahoma"/>
                <a:sym typeface="Tahoma"/>
              </a:rPr>
              <a:t>[Q2_NiveluldeconfortAI_2024_1]. </a:t>
            </a:r>
            <a:r>
              <a:rPr i="1" lang="ro-RO" sz="800">
                <a:latin typeface="Tahoma"/>
                <a:ea typeface="Tahoma"/>
                <a:cs typeface="Tahoma"/>
                <a:sym typeface="Tahoma"/>
              </a:rPr>
              <a:t>În general, cât de confortabil sau incomod vă simțiți când utilizați știrile produse în fiecare dintre următoarele moduri? Baza: Eșantionul total în Europa = 34.351, SUA = 2023. Notă: Întrebarea nu a fost adresată în Bulgaria, Croația, Grecia, Ungaria, România, Slovacia și Turcia. </a:t>
            </a:r>
            <a:endParaRPr i="1" sz="2800">
              <a:latin typeface="Calibri"/>
              <a:ea typeface="Calibri"/>
              <a:cs typeface="Calibri"/>
              <a:sym typeface="Calibri"/>
            </a:endParaRPr>
          </a:p>
        </p:txBody>
      </p:sp>
      <p:pic>
        <p:nvPicPr>
          <p:cNvPr id="455" name="Google Shape;455;p9"/>
          <p:cNvPicPr preferRelativeResize="0"/>
          <p:nvPr/>
        </p:nvPicPr>
        <p:blipFill rotWithShape="1">
          <a:blip r:embed="rId3">
            <a:alphaModFix/>
          </a:blip>
          <a:srcRect b="0" l="0" r="0" t="0"/>
          <a:stretch/>
        </p:blipFill>
        <p:spPr>
          <a:xfrm>
            <a:off x="10376479" y="167787"/>
            <a:ext cx="1375407" cy="1134792"/>
          </a:xfrm>
          <a:prstGeom prst="rect">
            <a:avLst/>
          </a:prstGeom>
          <a:noFill/>
          <a:ln>
            <a:noFill/>
          </a:ln>
        </p:spPr>
      </p:pic>
      <p:graphicFrame>
        <p:nvGraphicFramePr>
          <p:cNvPr id="456" name="Google Shape;456;p9"/>
          <p:cNvGraphicFramePr/>
          <p:nvPr/>
        </p:nvGraphicFramePr>
        <p:xfrm>
          <a:off x="579322" y="2360397"/>
          <a:ext cx="5112816" cy="3758463"/>
        </p:xfrm>
        <a:graphic>
          <a:graphicData uri="http://schemas.openxmlformats.org/drawingml/2006/chart">
            <c:chart r:id="rId4"/>
          </a:graphicData>
        </a:graphic>
      </p:graphicFrame>
      <p:graphicFrame>
        <p:nvGraphicFramePr>
          <p:cNvPr id="457" name="Google Shape;457;p9"/>
          <p:cNvGraphicFramePr/>
          <p:nvPr/>
        </p:nvGraphicFramePr>
        <p:xfrm>
          <a:off x="5836920" y="2419766"/>
          <a:ext cx="5166156" cy="3565164"/>
        </p:xfrm>
        <a:graphic>
          <a:graphicData uri="http://schemas.openxmlformats.org/drawingml/2006/chart">
            <c:chart r:id="rId5"/>
          </a:graphicData>
        </a:graphic>
      </p:graphicFrame>
      <p:pic>
        <p:nvPicPr>
          <p:cNvPr id="458" name="Google Shape;458;p9"/>
          <p:cNvPicPr preferRelativeResize="0"/>
          <p:nvPr/>
        </p:nvPicPr>
        <p:blipFill rotWithShape="1">
          <a:blip r:embed="rId6">
            <a:alphaModFix/>
          </a:blip>
          <a:srcRect b="0" l="0" r="0" t="0"/>
          <a:stretch/>
        </p:blipFill>
        <p:spPr>
          <a:xfrm>
            <a:off x="10292140" y="5822151"/>
            <a:ext cx="1188000" cy="246599"/>
          </a:xfrm>
          <a:prstGeom prst="rect">
            <a:avLst/>
          </a:prstGeom>
          <a:noFill/>
          <a:ln>
            <a:noFill/>
          </a:ln>
        </p:spPr>
      </p:pic>
    </p:spTree>
  </p:cSld>
  <p:clrMapOvr>
    <a:masterClrMapping/>
  </p:clrMapOvr>
  <mc:AlternateContent>
    <mc:Choice Requires="p14">
      <p:transition spd="med" p14:dur="600">
        <p:fad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Office Theme">
  <a:themeElements>
    <a:clrScheme name="Custom 3">
      <a:dk1>
        <a:srgbClr val="363636"/>
      </a:dk1>
      <a:lt1>
        <a:srgbClr val="FFFFFF"/>
      </a:lt1>
      <a:dk2>
        <a:srgbClr val="002147"/>
      </a:dk2>
      <a:lt2>
        <a:srgbClr val="E7E6E6"/>
      </a:lt2>
      <a:accent1>
        <a:srgbClr val="FE6900"/>
      </a:accent1>
      <a:accent2>
        <a:srgbClr val="01B2BE"/>
      </a:accent2>
      <a:accent3>
        <a:srgbClr val="B2135F"/>
      </a:accent3>
      <a:accent4>
        <a:srgbClr val="E0D2E4"/>
      </a:accent4>
      <a:accent5>
        <a:srgbClr val="DBDFE6"/>
      </a:accent5>
      <a:accent6>
        <a:srgbClr val="7CACBA"/>
      </a:accent6>
      <a:hlink>
        <a:srgbClr val="FFFFFF"/>
      </a:hlink>
      <a:folHlink>
        <a:srgbClr val="00214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Reuters Institute">
      <a:dk1>
        <a:srgbClr val="002147"/>
      </a:dk1>
      <a:lt1>
        <a:srgbClr val="FFFFFF"/>
      </a:lt1>
      <a:dk2>
        <a:srgbClr val="002147"/>
      </a:dk2>
      <a:lt2>
        <a:srgbClr val="FFFFFF"/>
      </a:lt2>
      <a:accent1>
        <a:srgbClr val="002147"/>
      </a:accent1>
      <a:accent2>
        <a:srgbClr val="FE6900"/>
      </a:accent2>
      <a:accent3>
        <a:srgbClr val="01B2BE"/>
      </a:accent3>
      <a:accent4>
        <a:srgbClr val="B2135F"/>
      </a:accent4>
      <a:accent5>
        <a:srgbClr val="7CACBA"/>
      </a:accent5>
      <a:accent6>
        <a:srgbClr val="E0D2E4"/>
      </a:accent6>
      <a:hlink>
        <a:srgbClr val="FFFFFF"/>
      </a:hlink>
      <a:folHlink>
        <a:srgbClr val="00214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heets">
    <a:dk1>
      <a:srgbClr val="000000"/>
    </a:dk1>
    <a:lt1>
      <a:srgbClr val="FFFFFF"/>
    </a:lt1>
    <a:dk2>
      <a:srgbClr val="000000"/>
    </a:dk2>
    <a:lt2>
      <a:srgbClr val="FFFFFF"/>
    </a:lt2>
    <a:accent1>
      <a:srgbClr val="4285F4"/>
    </a:accent1>
    <a:accent2>
      <a:srgbClr val="EA4335"/>
    </a:accent2>
    <a:accent3>
      <a:srgbClr val="FBBC04"/>
    </a:accent3>
    <a:accent4>
      <a:srgbClr val="34A853"/>
    </a:accent4>
    <a:accent5>
      <a:srgbClr val="FF6D01"/>
    </a:accent5>
    <a:accent6>
      <a:srgbClr val="46BDC6"/>
    </a:accent6>
    <a:hlink>
      <a:srgbClr val="1155CC"/>
    </a:hlink>
    <a:folHlink>
      <a:srgbClr val="1155CC"/>
    </a:folHlink>
  </a:clrScheme>
  <a:fontScheme name="Sheets">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2014-06-10T10:39:37Z</dcterms:created>
  <dc:creator>Arvidsson, Christian</dc:creator>
</cp:coreProperties>
</file>